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rbutus Slab" panose="020B0604020202020204" charset="0"/>
      <p:regular r:id="rId10"/>
    </p:embeddedFont>
    <p:embeddedFont>
      <p:font typeface="Barlow Bold" panose="020B0604020202020204" charset="0"/>
      <p:regular r:id="rId11"/>
    </p:embeddedFont>
    <p:embeddedFont>
      <p:font typeface="Calibri" panose="020F0502020204030204" pitchFamily="34" charset="0"/>
      <p:regular r:id="rId12"/>
      <p:bold r:id="rId13"/>
      <p:italic r:id="rId14"/>
      <p:boldItalic r:id="rId15"/>
    </p:embeddedFont>
    <p:embeddedFont>
      <p:font typeface="Canva Sans" panose="020B0604020202020204" charset="0"/>
      <p:regular r:id="rId16"/>
    </p:embeddedFont>
    <p:embeddedFont>
      <p:font typeface="Canva Sans Bold" panose="020B0604020202020204" charset="0"/>
      <p:regular r:id="rId17"/>
    </p:embeddedFont>
    <p:embeddedFont>
      <p:font typeface="Carelia" panose="020B0604020202020204" charset="0"/>
      <p:regular r:id="rId18"/>
    </p:embeddedFont>
    <p:embeddedFont>
      <p:font typeface="Dosis" pitchFamily="2" charset="0"/>
      <p:regular r:id="rId19"/>
      <p:bold r:id="rId20"/>
    </p:embeddedFont>
    <p:embeddedFont>
      <p:font typeface="Josefin Sans" pitchFamily="2" charset="0"/>
      <p:regular r:id="rId21"/>
      <p:bold r:id="rId22"/>
    </p:embeddedFont>
    <p:embeddedFont>
      <p:font typeface="Quattrocento"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81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7.gif"/><Relationship Id="rId2" Type="http://schemas.openxmlformats.org/officeDocument/2006/relationships/image" Target="../media/image2.jpeg"/><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sv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2A28"/>
        </a:solidFill>
        <a:effectLst/>
      </p:bgPr>
    </p:bg>
    <p:spTree>
      <p:nvGrpSpPr>
        <p:cNvPr id="1" name=""/>
        <p:cNvGrpSpPr/>
        <p:nvPr/>
      </p:nvGrpSpPr>
      <p:grpSpPr>
        <a:xfrm>
          <a:off x="0" y="0"/>
          <a:ext cx="0" cy="0"/>
          <a:chOff x="0" y="0"/>
          <a:chExt cx="0" cy="0"/>
        </a:xfrm>
      </p:grpSpPr>
      <p:grpSp>
        <p:nvGrpSpPr>
          <p:cNvPr id="2" name="Group 2"/>
          <p:cNvGrpSpPr/>
          <p:nvPr/>
        </p:nvGrpSpPr>
        <p:grpSpPr>
          <a:xfrm>
            <a:off x="-1581580" y="-38183"/>
            <a:ext cx="19849411" cy="9671609"/>
            <a:chOff x="0" y="0"/>
            <a:chExt cx="26465881" cy="12895478"/>
          </a:xfrm>
        </p:grpSpPr>
        <p:sp>
          <p:nvSpPr>
            <p:cNvPr id="3" name="Freeform 3"/>
            <p:cNvSpPr/>
            <p:nvPr/>
          </p:nvSpPr>
          <p:spPr>
            <a:xfrm>
              <a:off x="2081881" y="0"/>
              <a:ext cx="24384000" cy="4496516"/>
            </a:xfrm>
            <a:custGeom>
              <a:avLst/>
              <a:gdLst/>
              <a:ahLst/>
              <a:cxnLst/>
              <a:rect l="l" t="t" r="r" b="b"/>
              <a:pathLst>
                <a:path w="24384000" h="4496516">
                  <a:moveTo>
                    <a:pt x="0" y="0"/>
                  </a:moveTo>
                  <a:lnTo>
                    <a:pt x="24384000" y="0"/>
                  </a:lnTo>
                  <a:lnTo>
                    <a:pt x="24384000" y="4496516"/>
                  </a:lnTo>
                  <a:lnTo>
                    <a:pt x="0" y="4496516"/>
                  </a:lnTo>
                  <a:lnTo>
                    <a:pt x="0" y="0"/>
                  </a:lnTo>
                  <a:close/>
                </a:path>
              </a:pathLst>
            </a:custGeom>
            <a:blipFill>
              <a:blip r:embed="rId2"/>
              <a:stretch>
                <a:fillRect t="-12026" b="-3400"/>
              </a:stretch>
            </a:blipFill>
          </p:spPr>
        </p:sp>
        <p:sp>
          <p:nvSpPr>
            <p:cNvPr id="4" name="TextBox 4"/>
            <p:cNvSpPr txBox="1"/>
            <p:nvPr/>
          </p:nvSpPr>
          <p:spPr>
            <a:xfrm>
              <a:off x="0" y="4486991"/>
              <a:ext cx="16745501" cy="1228593"/>
            </a:xfrm>
            <a:prstGeom prst="rect">
              <a:avLst/>
            </a:prstGeom>
          </p:spPr>
          <p:txBody>
            <a:bodyPr lIns="0" tIns="0" rIns="0" bIns="0" rtlCol="0" anchor="t">
              <a:spAutoFit/>
            </a:bodyPr>
            <a:lstStyle/>
            <a:p>
              <a:pPr marL="0" lvl="0" indent="0" algn="ctr">
                <a:lnSpc>
                  <a:spcPts val="7200"/>
                </a:lnSpc>
              </a:pPr>
              <a:r>
                <a:rPr lang="en-US" sz="6000" spc="-120">
                  <a:solidFill>
                    <a:srgbClr val="FFC61A"/>
                  </a:solidFill>
                  <a:latin typeface="Arbutus Slab"/>
                </a:rPr>
                <a:t>SwiftVerify : </a:t>
              </a:r>
            </a:p>
          </p:txBody>
        </p:sp>
        <p:sp>
          <p:nvSpPr>
            <p:cNvPr id="5" name="TextBox 5"/>
            <p:cNvSpPr txBox="1"/>
            <p:nvPr/>
          </p:nvSpPr>
          <p:spPr>
            <a:xfrm>
              <a:off x="11606865" y="4669973"/>
              <a:ext cx="13801221" cy="838200"/>
            </a:xfrm>
            <a:prstGeom prst="rect">
              <a:avLst/>
            </a:prstGeom>
          </p:spPr>
          <p:txBody>
            <a:bodyPr lIns="0" tIns="0" rIns="0" bIns="0" rtlCol="0" anchor="t">
              <a:spAutoFit/>
            </a:bodyPr>
            <a:lstStyle/>
            <a:p>
              <a:pPr marL="0" lvl="0" indent="0" algn="ctr">
                <a:lnSpc>
                  <a:spcPts val="5250"/>
                </a:lnSpc>
              </a:pPr>
              <a:r>
                <a:rPr lang="en-US" sz="3750" spc="375">
                  <a:solidFill>
                    <a:srgbClr val="FFC61A"/>
                  </a:solidFill>
                  <a:latin typeface="Barlow Bold"/>
                </a:rPr>
                <a:t>A Multi-Modal Smart Attendance System</a:t>
              </a:r>
            </a:p>
          </p:txBody>
        </p:sp>
        <p:sp>
          <p:nvSpPr>
            <p:cNvPr id="6" name="TextBox 6"/>
            <p:cNvSpPr txBox="1"/>
            <p:nvPr/>
          </p:nvSpPr>
          <p:spPr>
            <a:xfrm>
              <a:off x="8256702" y="6306390"/>
              <a:ext cx="11489532" cy="2769394"/>
            </a:xfrm>
            <a:prstGeom prst="rect">
              <a:avLst/>
            </a:prstGeom>
          </p:spPr>
          <p:txBody>
            <a:bodyPr lIns="0" tIns="0" rIns="0" bIns="0" rtlCol="0" anchor="t">
              <a:spAutoFit/>
            </a:bodyPr>
            <a:lstStyle/>
            <a:p>
              <a:pPr>
                <a:lnSpc>
                  <a:spcPts val="5599"/>
                </a:lnSpc>
              </a:pPr>
              <a:r>
                <a:rPr lang="en-US" sz="3999" spc="399">
                  <a:solidFill>
                    <a:srgbClr val="EFCECB"/>
                  </a:solidFill>
                  <a:latin typeface="Barlow Bold"/>
                </a:rPr>
                <a:t>Bhukya Veeranna     20R11A6607</a:t>
              </a:r>
            </a:p>
            <a:p>
              <a:pPr>
                <a:lnSpc>
                  <a:spcPts val="5599"/>
                </a:lnSpc>
              </a:pPr>
              <a:r>
                <a:rPr lang="en-US" sz="3999" spc="399">
                  <a:solidFill>
                    <a:srgbClr val="EFCECB"/>
                  </a:solidFill>
                  <a:latin typeface="Barlow Bold"/>
                </a:rPr>
                <a:t>Madanu Shalini         20R11A6631</a:t>
              </a:r>
            </a:p>
            <a:p>
              <a:pPr>
                <a:lnSpc>
                  <a:spcPts val="5599"/>
                </a:lnSpc>
              </a:pPr>
              <a:r>
                <a:rPr lang="en-US" sz="3999" spc="399">
                  <a:solidFill>
                    <a:srgbClr val="EFCECB"/>
                  </a:solidFill>
                  <a:latin typeface="Barlow Bold"/>
                </a:rPr>
                <a:t>Peladolu Sai Kiran   20R11A6643</a:t>
              </a:r>
            </a:p>
          </p:txBody>
        </p:sp>
        <p:sp>
          <p:nvSpPr>
            <p:cNvPr id="7" name="TextBox 7"/>
            <p:cNvSpPr txBox="1"/>
            <p:nvPr/>
          </p:nvSpPr>
          <p:spPr>
            <a:xfrm>
              <a:off x="16044260" y="11372839"/>
              <a:ext cx="9363825" cy="1522639"/>
            </a:xfrm>
            <a:prstGeom prst="rect">
              <a:avLst/>
            </a:prstGeom>
          </p:spPr>
          <p:txBody>
            <a:bodyPr lIns="0" tIns="0" rIns="0" bIns="0" rtlCol="0" anchor="t">
              <a:spAutoFit/>
            </a:bodyPr>
            <a:lstStyle/>
            <a:p>
              <a:pPr algn="ctr">
                <a:lnSpc>
                  <a:spcPts val="4641"/>
                </a:lnSpc>
              </a:pPr>
              <a:r>
                <a:rPr lang="en-US" sz="3315" dirty="0">
                  <a:solidFill>
                    <a:srgbClr val="FFD964"/>
                  </a:solidFill>
                  <a:latin typeface="Arbutus Slab"/>
                </a:rPr>
                <a:t>Dr. V. </a:t>
              </a:r>
              <a:r>
                <a:rPr lang="en-US" sz="3315" dirty="0" err="1">
                  <a:solidFill>
                    <a:srgbClr val="FFD964"/>
                  </a:solidFill>
                  <a:latin typeface="Arbutus Slab"/>
                </a:rPr>
                <a:t>Madhusudhan</a:t>
              </a:r>
              <a:r>
                <a:rPr lang="en-US" sz="3315" dirty="0">
                  <a:solidFill>
                    <a:srgbClr val="FFD964"/>
                  </a:solidFill>
                  <a:latin typeface="Arbutus Slab"/>
                </a:rPr>
                <a:t> Rao </a:t>
              </a:r>
            </a:p>
            <a:p>
              <a:pPr algn="ctr">
                <a:lnSpc>
                  <a:spcPts val="4641"/>
                </a:lnSpc>
              </a:pPr>
              <a:r>
                <a:rPr lang="en-US" sz="3315" dirty="0">
                  <a:solidFill>
                    <a:srgbClr val="FFD964"/>
                  </a:solidFill>
                  <a:latin typeface="Arbutus Slab"/>
                </a:rPr>
                <a:t>Professor &amp; Dean school of CS&amp;I</a:t>
              </a:r>
            </a:p>
          </p:txBody>
        </p:sp>
        <p:sp>
          <p:nvSpPr>
            <p:cNvPr id="8" name="TextBox 8"/>
            <p:cNvSpPr txBox="1"/>
            <p:nvPr/>
          </p:nvSpPr>
          <p:spPr>
            <a:xfrm>
              <a:off x="3139677" y="11372838"/>
              <a:ext cx="9063744" cy="1503542"/>
            </a:xfrm>
            <a:prstGeom prst="rect">
              <a:avLst/>
            </a:prstGeom>
          </p:spPr>
          <p:txBody>
            <a:bodyPr lIns="0" tIns="0" rIns="0" bIns="0" rtlCol="0" anchor="t">
              <a:spAutoFit/>
            </a:bodyPr>
            <a:lstStyle/>
            <a:p>
              <a:pPr algn="ctr">
                <a:lnSpc>
                  <a:spcPts val="4641"/>
                </a:lnSpc>
              </a:pPr>
              <a:r>
                <a:rPr lang="en-US" sz="3315">
                  <a:solidFill>
                    <a:srgbClr val="FFD964"/>
                  </a:solidFill>
                  <a:latin typeface="Arbutus Slab"/>
                </a:rPr>
                <a:t>Mr. Shaik Akbar </a:t>
              </a:r>
            </a:p>
            <a:p>
              <a:pPr algn="ctr">
                <a:lnSpc>
                  <a:spcPts val="4641"/>
                </a:lnSpc>
              </a:pPr>
              <a:r>
                <a:rPr lang="en-US" sz="3315">
                  <a:solidFill>
                    <a:srgbClr val="FFD964"/>
                  </a:solidFill>
                  <a:latin typeface="Arbutus Slab"/>
                </a:rPr>
                <a:t>Associate Professor CSE(AI&amp;ML)</a:t>
              </a:r>
            </a:p>
          </p:txBody>
        </p:sp>
        <p:sp>
          <p:nvSpPr>
            <p:cNvPr id="9" name="TextBox 9"/>
            <p:cNvSpPr txBox="1"/>
            <p:nvPr/>
          </p:nvSpPr>
          <p:spPr>
            <a:xfrm>
              <a:off x="4695289" y="10697587"/>
              <a:ext cx="6626768" cy="765424"/>
            </a:xfrm>
            <a:prstGeom prst="rect">
              <a:avLst/>
            </a:prstGeom>
          </p:spPr>
          <p:txBody>
            <a:bodyPr wrap="square" lIns="0" tIns="0" rIns="0" bIns="0" rtlCol="0" anchor="t">
              <a:spAutoFit/>
            </a:bodyPr>
            <a:lstStyle/>
            <a:p>
              <a:pPr algn="ctr">
                <a:lnSpc>
                  <a:spcPts val="4759"/>
                </a:lnSpc>
              </a:pPr>
              <a:r>
                <a:rPr lang="en-US" sz="3399" dirty="0">
                  <a:solidFill>
                    <a:srgbClr val="FFF4EA"/>
                  </a:solidFill>
                  <a:latin typeface="Arbutus Slab"/>
                </a:rPr>
                <a:t>Project </a:t>
              </a:r>
              <a:r>
                <a:rPr lang="en-US" sz="3399" dirty="0" err="1">
                  <a:solidFill>
                    <a:srgbClr val="FFF4EA"/>
                  </a:solidFill>
                  <a:latin typeface="Arbutus Slab"/>
                </a:rPr>
                <a:t>co-ordinator</a:t>
              </a:r>
              <a:endParaRPr lang="en-US" sz="3399" dirty="0">
                <a:solidFill>
                  <a:srgbClr val="FFF4EA"/>
                </a:solidFill>
                <a:latin typeface="Arbutus Slab"/>
              </a:endParaRPr>
            </a:p>
          </p:txBody>
        </p:sp>
        <p:sp>
          <p:nvSpPr>
            <p:cNvPr id="10" name="TextBox 10"/>
            <p:cNvSpPr txBox="1"/>
            <p:nvPr/>
          </p:nvSpPr>
          <p:spPr>
            <a:xfrm>
              <a:off x="18474397" y="10711584"/>
              <a:ext cx="4655196" cy="765424"/>
            </a:xfrm>
            <a:prstGeom prst="rect">
              <a:avLst/>
            </a:prstGeom>
          </p:spPr>
          <p:txBody>
            <a:bodyPr wrap="square" lIns="0" tIns="0" rIns="0" bIns="0" rtlCol="0" anchor="t">
              <a:spAutoFit/>
            </a:bodyPr>
            <a:lstStyle/>
            <a:p>
              <a:pPr algn="ctr">
                <a:lnSpc>
                  <a:spcPts val="4759"/>
                </a:lnSpc>
              </a:pPr>
              <a:r>
                <a:rPr lang="en-US" sz="3399" dirty="0">
                  <a:solidFill>
                    <a:srgbClr val="FFF4EA"/>
                  </a:solidFill>
                  <a:latin typeface="Arbutus Slab"/>
                </a:rPr>
                <a:t>Project Guide</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866843" y="0"/>
            <a:ext cx="17116357" cy="8837838"/>
            <a:chOff x="0" y="0"/>
            <a:chExt cx="22821810" cy="11783784"/>
          </a:xfrm>
        </p:grpSpPr>
        <p:grpSp>
          <p:nvGrpSpPr>
            <p:cNvPr id="4" name="Group 4"/>
            <p:cNvGrpSpPr/>
            <p:nvPr/>
          </p:nvGrpSpPr>
          <p:grpSpPr>
            <a:xfrm>
              <a:off x="0" y="0"/>
              <a:ext cx="22821810" cy="11783784"/>
              <a:chOff x="0" y="0"/>
              <a:chExt cx="4508012" cy="2327661"/>
            </a:xfrm>
          </p:grpSpPr>
          <p:sp>
            <p:nvSpPr>
              <p:cNvPr id="5" name="Freeform 5"/>
              <p:cNvSpPr/>
              <p:nvPr/>
            </p:nvSpPr>
            <p:spPr>
              <a:xfrm>
                <a:off x="0" y="0"/>
                <a:ext cx="4508012" cy="2327661"/>
              </a:xfrm>
              <a:custGeom>
                <a:avLst/>
                <a:gdLst/>
                <a:ahLst/>
                <a:cxnLst/>
                <a:rect l="l" t="t" r="r" b="b"/>
                <a:pathLst>
                  <a:path w="4508012" h="2327661">
                    <a:moveTo>
                      <a:pt x="4975" y="0"/>
                    </a:moveTo>
                    <a:lnTo>
                      <a:pt x="4503036" y="0"/>
                    </a:lnTo>
                    <a:cubicBezTo>
                      <a:pt x="4504356" y="0"/>
                      <a:pt x="4505621" y="524"/>
                      <a:pt x="4506554" y="1457"/>
                    </a:cubicBezTo>
                    <a:cubicBezTo>
                      <a:pt x="4507488" y="2390"/>
                      <a:pt x="4508012" y="3656"/>
                      <a:pt x="4508012" y="4975"/>
                    </a:cubicBezTo>
                    <a:lnTo>
                      <a:pt x="4508012" y="2322686"/>
                    </a:lnTo>
                    <a:cubicBezTo>
                      <a:pt x="4508012" y="2324005"/>
                      <a:pt x="4507488" y="2325271"/>
                      <a:pt x="4506554" y="2326204"/>
                    </a:cubicBezTo>
                    <a:cubicBezTo>
                      <a:pt x="4505621" y="2327137"/>
                      <a:pt x="4504356" y="2327661"/>
                      <a:pt x="4503036" y="2327661"/>
                    </a:cubicBezTo>
                    <a:lnTo>
                      <a:pt x="4975" y="2327661"/>
                    </a:lnTo>
                    <a:cubicBezTo>
                      <a:pt x="3656" y="2327661"/>
                      <a:pt x="2390" y="2327137"/>
                      <a:pt x="1457" y="2326204"/>
                    </a:cubicBezTo>
                    <a:cubicBezTo>
                      <a:pt x="524" y="2325271"/>
                      <a:pt x="0" y="2324005"/>
                      <a:pt x="0" y="2322686"/>
                    </a:cubicBezTo>
                    <a:lnTo>
                      <a:pt x="0" y="4975"/>
                    </a:lnTo>
                    <a:cubicBezTo>
                      <a:pt x="0" y="3656"/>
                      <a:pt x="524" y="2390"/>
                      <a:pt x="1457" y="1457"/>
                    </a:cubicBezTo>
                    <a:cubicBezTo>
                      <a:pt x="2390" y="524"/>
                      <a:pt x="3656" y="0"/>
                      <a:pt x="4975" y="0"/>
                    </a:cubicBezTo>
                    <a:close/>
                  </a:path>
                </a:pathLst>
              </a:custGeom>
              <a:solidFill>
                <a:srgbClr val="FFFFFF">
                  <a:alpha val="8627"/>
                </a:srgbClr>
              </a:solidFill>
              <a:ln w="38100" cap="sq">
                <a:solidFill>
                  <a:srgbClr val="000000">
                    <a:alpha val="8627"/>
                  </a:srgbClr>
                </a:solidFill>
                <a:prstDash val="solid"/>
                <a:miter/>
              </a:ln>
            </p:spPr>
          </p:sp>
          <p:sp>
            <p:nvSpPr>
              <p:cNvPr id="6" name="TextBox 6"/>
              <p:cNvSpPr txBox="1"/>
              <p:nvPr/>
            </p:nvSpPr>
            <p:spPr>
              <a:xfrm>
                <a:off x="0" y="-47625"/>
                <a:ext cx="4508012" cy="2375286"/>
              </a:xfrm>
              <a:prstGeom prst="rect">
                <a:avLst/>
              </a:prstGeom>
            </p:spPr>
            <p:txBody>
              <a:bodyPr lIns="50800" tIns="50800" rIns="50800" bIns="50800" rtlCol="0" anchor="ctr"/>
              <a:lstStyle/>
              <a:p>
                <a:pPr algn="ctr">
                  <a:lnSpc>
                    <a:spcPts val="3210"/>
                  </a:lnSpc>
                </a:pPr>
                <a:endParaRPr/>
              </a:p>
            </p:txBody>
          </p:sp>
        </p:grpSp>
        <p:grpSp>
          <p:nvGrpSpPr>
            <p:cNvPr id="7" name="Group 7"/>
            <p:cNvGrpSpPr/>
            <p:nvPr/>
          </p:nvGrpSpPr>
          <p:grpSpPr>
            <a:xfrm>
              <a:off x="3739987" y="3929043"/>
              <a:ext cx="2474210" cy="247421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784"/>
                </a:srgbClr>
              </a:solidFill>
              <a:ln w="38100" cap="sq">
                <a:solidFill>
                  <a:srgbClr val="000000">
                    <a:alpha val="784"/>
                  </a:srgbClr>
                </a:solidFill>
                <a:prstDash val="solid"/>
                <a:miter/>
              </a:ln>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210"/>
                  </a:lnSpc>
                </a:pPr>
                <a:endParaRPr/>
              </a:p>
            </p:txBody>
          </p:sp>
        </p:grpSp>
        <p:grpSp>
          <p:nvGrpSpPr>
            <p:cNvPr id="10" name="Group 10"/>
            <p:cNvGrpSpPr/>
            <p:nvPr/>
          </p:nvGrpSpPr>
          <p:grpSpPr>
            <a:xfrm>
              <a:off x="7987705" y="3929043"/>
              <a:ext cx="2474210" cy="247421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2745"/>
                </a:srgbClr>
              </a:solidFill>
              <a:ln w="38100" cap="sq">
                <a:solidFill>
                  <a:srgbClr val="000000">
                    <a:alpha val="2745"/>
                  </a:srgbClr>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210"/>
                  </a:lnSpc>
                </a:pPr>
                <a:endParaRPr/>
              </a:p>
            </p:txBody>
          </p:sp>
        </p:grpSp>
        <p:grpSp>
          <p:nvGrpSpPr>
            <p:cNvPr id="13" name="Group 13"/>
            <p:cNvGrpSpPr/>
            <p:nvPr/>
          </p:nvGrpSpPr>
          <p:grpSpPr>
            <a:xfrm>
              <a:off x="12235699" y="3929043"/>
              <a:ext cx="2474210" cy="247421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4706"/>
                </a:srgbClr>
              </a:solidFill>
              <a:ln w="38100" cap="sq">
                <a:solidFill>
                  <a:srgbClr val="000000">
                    <a:alpha val="4706"/>
                  </a:srgbClr>
                </a:solidFill>
                <a:prstDash val="solid"/>
                <a:miter/>
              </a:ln>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210"/>
                  </a:lnSpc>
                </a:pPr>
                <a:endParaRPr/>
              </a:p>
            </p:txBody>
          </p:sp>
        </p:grpSp>
        <p:grpSp>
          <p:nvGrpSpPr>
            <p:cNvPr id="16" name="Group 16"/>
            <p:cNvGrpSpPr/>
            <p:nvPr/>
          </p:nvGrpSpPr>
          <p:grpSpPr>
            <a:xfrm>
              <a:off x="16221209" y="3929043"/>
              <a:ext cx="2474210" cy="247421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784"/>
                </a:srgbClr>
              </a:solidFill>
              <a:ln w="38100" cap="sq">
                <a:solidFill>
                  <a:srgbClr val="000000">
                    <a:alpha val="784"/>
                  </a:srgbClr>
                </a:solidFill>
                <a:prstDash val="solid"/>
                <a:miter/>
              </a:ln>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210"/>
                  </a:lnSpc>
                </a:pPr>
                <a:endParaRPr/>
              </a:p>
            </p:txBody>
          </p:sp>
        </p:grpSp>
        <p:sp>
          <p:nvSpPr>
            <p:cNvPr id="19" name="Freeform 19"/>
            <p:cNvSpPr/>
            <p:nvPr/>
          </p:nvSpPr>
          <p:spPr>
            <a:xfrm>
              <a:off x="3739987" y="2282778"/>
              <a:ext cx="2749961" cy="3781197"/>
            </a:xfrm>
            <a:custGeom>
              <a:avLst/>
              <a:gdLst/>
              <a:ahLst/>
              <a:cxnLst/>
              <a:rect l="l" t="t" r="r" b="b"/>
              <a:pathLst>
                <a:path w="2749961" h="3781197">
                  <a:moveTo>
                    <a:pt x="0" y="0"/>
                  </a:moveTo>
                  <a:lnTo>
                    <a:pt x="2749961" y="0"/>
                  </a:lnTo>
                  <a:lnTo>
                    <a:pt x="2749961" y="3781197"/>
                  </a:lnTo>
                  <a:lnTo>
                    <a:pt x="0" y="37811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7812386" y="3401384"/>
              <a:ext cx="3250533" cy="2506973"/>
            </a:xfrm>
            <a:custGeom>
              <a:avLst/>
              <a:gdLst/>
              <a:ahLst/>
              <a:cxnLst/>
              <a:rect l="l" t="t" r="r" b="b"/>
              <a:pathLst>
                <a:path w="3250533" h="2506973">
                  <a:moveTo>
                    <a:pt x="0" y="0"/>
                  </a:moveTo>
                  <a:lnTo>
                    <a:pt x="3250533" y="0"/>
                  </a:lnTo>
                  <a:lnTo>
                    <a:pt x="3250533" y="2506973"/>
                  </a:lnTo>
                  <a:lnTo>
                    <a:pt x="0" y="25069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2101204" y="3317957"/>
              <a:ext cx="2743200" cy="2743200"/>
            </a:xfrm>
            <a:custGeom>
              <a:avLst/>
              <a:gdLst/>
              <a:ahLst/>
              <a:cxnLst/>
              <a:rect l="l" t="t" r="r" b="b"/>
              <a:pathLst>
                <a:path w="2743200" h="2743200">
                  <a:moveTo>
                    <a:pt x="0" y="0"/>
                  </a:moveTo>
                  <a:lnTo>
                    <a:pt x="2743200" y="0"/>
                  </a:lnTo>
                  <a:lnTo>
                    <a:pt x="2743200" y="2743200"/>
                  </a:lnTo>
                  <a:lnTo>
                    <a:pt x="0" y="27432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Freeform 22"/>
            <p:cNvSpPr/>
            <p:nvPr/>
          </p:nvSpPr>
          <p:spPr>
            <a:xfrm>
              <a:off x="16622404" y="3794284"/>
              <a:ext cx="2352415" cy="2266873"/>
            </a:xfrm>
            <a:custGeom>
              <a:avLst/>
              <a:gdLst/>
              <a:ahLst/>
              <a:cxnLst/>
              <a:rect l="l" t="t" r="r" b="b"/>
              <a:pathLst>
                <a:path w="2352415" h="2266873">
                  <a:moveTo>
                    <a:pt x="0" y="0"/>
                  </a:moveTo>
                  <a:lnTo>
                    <a:pt x="2352416" y="0"/>
                  </a:lnTo>
                  <a:lnTo>
                    <a:pt x="2352416" y="2266873"/>
                  </a:lnTo>
                  <a:lnTo>
                    <a:pt x="0" y="22668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23" name="Freeform 23"/>
          <p:cNvSpPr/>
          <p:nvPr/>
        </p:nvSpPr>
        <p:spPr>
          <a:xfrm>
            <a:off x="306342" y="7405963"/>
            <a:ext cx="2680289" cy="2636430"/>
          </a:xfrm>
          <a:custGeom>
            <a:avLst/>
            <a:gdLst/>
            <a:ahLst/>
            <a:cxnLst/>
            <a:rect l="l" t="t" r="r" b="b"/>
            <a:pathLst>
              <a:path w="2680289" h="2636430">
                <a:moveTo>
                  <a:pt x="0" y="0"/>
                </a:moveTo>
                <a:lnTo>
                  <a:pt x="2680290" y="0"/>
                </a:lnTo>
                <a:lnTo>
                  <a:pt x="2680290" y="2636430"/>
                </a:lnTo>
                <a:lnTo>
                  <a:pt x="0" y="26364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4" name="Freeform 24"/>
          <p:cNvSpPr/>
          <p:nvPr/>
        </p:nvSpPr>
        <p:spPr>
          <a:xfrm>
            <a:off x="8654459" y="7717154"/>
            <a:ext cx="2082539" cy="2033079"/>
          </a:xfrm>
          <a:custGeom>
            <a:avLst/>
            <a:gdLst/>
            <a:ahLst/>
            <a:cxnLst/>
            <a:rect l="l" t="t" r="r" b="b"/>
            <a:pathLst>
              <a:path w="2082539" h="2033079">
                <a:moveTo>
                  <a:pt x="0" y="0"/>
                </a:moveTo>
                <a:lnTo>
                  <a:pt x="2082539" y="0"/>
                </a:lnTo>
                <a:lnTo>
                  <a:pt x="2082539" y="2033079"/>
                </a:lnTo>
                <a:lnTo>
                  <a:pt x="0" y="203307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5" name="Freeform 25"/>
          <p:cNvSpPr/>
          <p:nvPr/>
        </p:nvSpPr>
        <p:spPr>
          <a:xfrm>
            <a:off x="15105965" y="7424994"/>
            <a:ext cx="2810630" cy="2617399"/>
          </a:xfrm>
          <a:custGeom>
            <a:avLst/>
            <a:gdLst/>
            <a:ahLst/>
            <a:cxnLst/>
            <a:rect l="l" t="t" r="r" b="b"/>
            <a:pathLst>
              <a:path w="2810630" h="2617399">
                <a:moveTo>
                  <a:pt x="0" y="0"/>
                </a:moveTo>
                <a:lnTo>
                  <a:pt x="2810630" y="0"/>
                </a:lnTo>
                <a:lnTo>
                  <a:pt x="2810630" y="2617399"/>
                </a:lnTo>
                <a:lnTo>
                  <a:pt x="0" y="261739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pic>
        <p:nvPicPr>
          <p:cNvPr id="26" name="Picture 26"/>
          <p:cNvPicPr>
            <a:picLocks noChangeAspect="1"/>
          </p:cNvPicPr>
          <p:nvPr/>
        </p:nvPicPr>
        <p:blipFill>
          <a:blip r:embed="rId17"/>
          <a:srcRect/>
          <a:stretch>
            <a:fillRect/>
          </a:stretch>
        </p:blipFill>
        <p:spPr>
          <a:xfrm>
            <a:off x="3631201" y="8058711"/>
            <a:ext cx="4225189" cy="1330935"/>
          </a:xfrm>
          <a:prstGeom prst="rect">
            <a:avLst/>
          </a:prstGeom>
        </p:spPr>
      </p:pic>
      <p:sp>
        <p:nvSpPr>
          <p:cNvPr id="27" name="TextBox 27"/>
          <p:cNvSpPr txBox="1"/>
          <p:nvPr/>
        </p:nvSpPr>
        <p:spPr>
          <a:xfrm>
            <a:off x="4849466" y="423321"/>
            <a:ext cx="8762207" cy="1086934"/>
          </a:xfrm>
          <a:prstGeom prst="rect">
            <a:avLst/>
          </a:prstGeom>
        </p:spPr>
        <p:txBody>
          <a:bodyPr lIns="0" tIns="0" rIns="0" bIns="0" rtlCol="0" anchor="t">
            <a:spAutoFit/>
          </a:bodyPr>
          <a:lstStyle/>
          <a:p>
            <a:pPr marL="0" lvl="0" indent="0" algn="ctr">
              <a:lnSpc>
                <a:spcPts val="8865"/>
              </a:lnSpc>
              <a:spcBef>
                <a:spcPct val="0"/>
              </a:spcBef>
            </a:pPr>
            <a:r>
              <a:rPr lang="en-US" sz="6332" dirty="0">
                <a:solidFill>
                  <a:srgbClr val="01070A"/>
                </a:solidFill>
                <a:latin typeface="Carelia"/>
              </a:rPr>
              <a:t>Project objectives</a:t>
            </a:r>
          </a:p>
        </p:txBody>
      </p:sp>
      <p:sp>
        <p:nvSpPr>
          <p:cNvPr id="28" name="TextBox 28"/>
          <p:cNvSpPr txBox="1"/>
          <p:nvPr/>
        </p:nvSpPr>
        <p:spPr>
          <a:xfrm>
            <a:off x="3251083" y="5095875"/>
            <a:ext cx="2757164" cy="1243767"/>
          </a:xfrm>
          <a:prstGeom prst="rect">
            <a:avLst/>
          </a:prstGeom>
        </p:spPr>
        <p:txBody>
          <a:bodyPr lIns="0" tIns="0" rIns="0" bIns="0" rtlCol="0" anchor="t">
            <a:spAutoFit/>
          </a:bodyPr>
          <a:lstStyle/>
          <a:p>
            <a:pPr algn="ctr">
              <a:lnSpc>
                <a:spcPts val="3359"/>
              </a:lnSpc>
            </a:pPr>
            <a:r>
              <a:rPr lang="en-US" sz="2400">
                <a:solidFill>
                  <a:srgbClr val="01070A"/>
                </a:solidFill>
                <a:latin typeface="Dosis"/>
              </a:rPr>
              <a:t>Introduce advanced Multi-Factor Attendance System.</a:t>
            </a:r>
          </a:p>
        </p:txBody>
      </p:sp>
      <p:sp>
        <p:nvSpPr>
          <p:cNvPr id="29" name="TextBox 29"/>
          <p:cNvSpPr txBox="1"/>
          <p:nvPr/>
        </p:nvSpPr>
        <p:spPr>
          <a:xfrm>
            <a:off x="6473406" y="5095875"/>
            <a:ext cx="2757164" cy="1243767"/>
          </a:xfrm>
          <a:prstGeom prst="rect">
            <a:avLst/>
          </a:prstGeom>
        </p:spPr>
        <p:txBody>
          <a:bodyPr lIns="0" tIns="0" rIns="0" bIns="0" rtlCol="0" anchor="t">
            <a:spAutoFit/>
          </a:bodyPr>
          <a:lstStyle/>
          <a:p>
            <a:pPr algn="ctr">
              <a:lnSpc>
                <a:spcPts val="3359"/>
              </a:lnSpc>
            </a:pPr>
            <a:r>
              <a:rPr lang="en-US" sz="2400">
                <a:solidFill>
                  <a:srgbClr val="01070A"/>
                </a:solidFill>
                <a:latin typeface="Dosis"/>
              </a:rPr>
              <a:t>Implement barcode, facial, and voice authentication.</a:t>
            </a:r>
          </a:p>
        </p:txBody>
      </p:sp>
      <p:sp>
        <p:nvSpPr>
          <p:cNvPr id="30" name="TextBox 30"/>
          <p:cNvSpPr txBox="1"/>
          <p:nvPr/>
        </p:nvSpPr>
        <p:spPr>
          <a:xfrm>
            <a:off x="9695728" y="5105400"/>
            <a:ext cx="2476375" cy="2241506"/>
          </a:xfrm>
          <a:prstGeom prst="rect">
            <a:avLst/>
          </a:prstGeom>
        </p:spPr>
        <p:txBody>
          <a:bodyPr lIns="0" tIns="0" rIns="0" bIns="0" rtlCol="0" anchor="t">
            <a:spAutoFit/>
          </a:bodyPr>
          <a:lstStyle/>
          <a:p>
            <a:pPr algn="ctr">
              <a:lnSpc>
                <a:spcPts val="3017"/>
              </a:lnSpc>
            </a:pPr>
            <a:r>
              <a:rPr lang="en-US" sz="2155">
                <a:solidFill>
                  <a:srgbClr val="01070A"/>
                </a:solidFill>
                <a:latin typeface="Dosis"/>
              </a:rPr>
              <a:t>Cent</a:t>
            </a:r>
            <a:r>
              <a:rPr lang="en-US" sz="2155" u="none" strike="noStrike">
                <a:solidFill>
                  <a:srgbClr val="01070A"/>
                </a:solidFill>
                <a:latin typeface="Dosis"/>
              </a:rPr>
              <a:t>ralize user data for efficient management. And automate attendance and update Excel in real-time.</a:t>
            </a:r>
          </a:p>
          <a:p>
            <a:pPr algn="ctr">
              <a:lnSpc>
                <a:spcPts val="3017"/>
              </a:lnSpc>
            </a:pPr>
            <a:endParaRPr lang="en-US" sz="2155" u="none" strike="noStrike">
              <a:solidFill>
                <a:srgbClr val="01070A"/>
              </a:solidFill>
              <a:latin typeface="Dosis"/>
            </a:endParaRPr>
          </a:p>
        </p:txBody>
      </p:sp>
      <p:sp>
        <p:nvSpPr>
          <p:cNvPr id="31" name="TextBox 31"/>
          <p:cNvSpPr txBox="1"/>
          <p:nvPr/>
        </p:nvSpPr>
        <p:spPr>
          <a:xfrm>
            <a:off x="13231778" y="5095875"/>
            <a:ext cx="2757164" cy="2081834"/>
          </a:xfrm>
          <a:prstGeom prst="rect">
            <a:avLst/>
          </a:prstGeom>
        </p:spPr>
        <p:txBody>
          <a:bodyPr lIns="0" tIns="0" rIns="0" bIns="0" rtlCol="0" anchor="t">
            <a:spAutoFit/>
          </a:bodyPr>
          <a:lstStyle/>
          <a:p>
            <a:pPr algn="ctr">
              <a:lnSpc>
                <a:spcPts val="3359"/>
              </a:lnSpc>
            </a:pPr>
            <a:r>
              <a:rPr lang="en-US" sz="2400">
                <a:solidFill>
                  <a:srgbClr val="01070A"/>
                </a:solidFill>
                <a:latin typeface="Dosis"/>
              </a:rPr>
              <a:t>Generate hourly reports for attendance insights and  Enhance security against unauthorized access</a:t>
            </a:r>
          </a:p>
        </p:txBody>
      </p:sp>
      <p:pic>
        <p:nvPicPr>
          <p:cNvPr id="32" name="Picture 32"/>
          <p:cNvPicPr>
            <a:picLocks noChangeAspect="1"/>
          </p:cNvPicPr>
          <p:nvPr/>
        </p:nvPicPr>
        <p:blipFill>
          <a:blip r:embed="rId17"/>
          <a:srcRect/>
          <a:stretch>
            <a:fillRect/>
          </a:stretch>
        </p:blipFill>
        <p:spPr>
          <a:xfrm>
            <a:off x="10736998" y="8068226"/>
            <a:ext cx="4225189" cy="13309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204426" y="679672"/>
            <a:ext cx="15879148" cy="8522922"/>
            <a:chOff x="0" y="0"/>
            <a:chExt cx="4182162" cy="2244720"/>
          </a:xfrm>
        </p:grpSpPr>
        <p:sp>
          <p:nvSpPr>
            <p:cNvPr id="4" name="Freeform 4"/>
            <p:cNvSpPr/>
            <p:nvPr/>
          </p:nvSpPr>
          <p:spPr>
            <a:xfrm>
              <a:off x="0" y="0"/>
              <a:ext cx="4182163" cy="2244720"/>
            </a:xfrm>
            <a:custGeom>
              <a:avLst/>
              <a:gdLst/>
              <a:ahLst/>
              <a:cxnLst/>
              <a:rect l="l" t="t" r="r" b="b"/>
              <a:pathLst>
                <a:path w="4182163" h="2244720">
                  <a:moveTo>
                    <a:pt x="5363" y="0"/>
                  </a:moveTo>
                  <a:lnTo>
                    <a:pt x="4176799" y="0"/>
                  </a:lnTo>
                  <a:cubicBezTo>
                    <a:pt x="4179762" y="0"/>
                    <a:pt x="4182163" y="2401"/>
                    <a:pt x="4182163" y="5363"/>
                  </a:cubicBezTo>
                  <a:lnTo>
                    <a:pt x="4182163" y="2239357"/>
                  </a:lnTo>
                  <a:cubicBezTo>
                    <a:pt x="4182163" y="2240780"/>
                    <a:pt x="4181597" y="2242144"/>
                    <a:pt x="4180592" y="2243150"/>
                  </a:cubicBezTo>
                  <a:cubicBezTo>
                    <a:pt x="4179586" y="2244155"/>
                    <a:pt x="4178222" y="2244720"/>
                    <a:pt x="4176799" y="2244720"/>
                  </a:cubicBezTo>
                  <a:lnTo>
                    <a:pt x="5363" y="2244720"/>
                  </a:lnTo>
                  <a:cubicBezTo>
                    <a:pt x="3941" y="2244720"/>
                    <a:pt x="2577" y="2244155"/>
                    <a:pt x="1571" y="2243150"/>
                  </a:cubicBezTo>
                  <a:cubicBezTo>
                    <a:pt x="565" y="2242144"/>
                    <a:pt x="0" y="2240780"/>
                    <a:pt x="0" y="2239357"/>
                  </a:cubicBezTo>
                  <a:lnTo>
                    <a:pt x="0" y="5363"/>
                  </a:lnTo>
                  <a:cubicBezTo>
                    <a:pt x="0" y="3941"/>
                    <a:pt x="565" y="2577"/>
                    <a:pt x="1571" y="1571"/>
                  </a:cubicBezTo>
                  <a:cubicBezTo>
                    <a:pt x="2577" y="565"/>
                    <a:pt x="3941" y="0"/>
                    <a:pt x="5363" y="0"/>
                  </a:cubicBezTo>
                  <a:close/>
                </a:path>
              </a:pathLst>
            </a:custGeom>
            <a:solidFill>
              <a:srgbClr val="FFFFFF"/>
            </a:solidFill>
            <a:ln w="38100" cap="sq">
              <a:solidFill>
                <a:srgbClr val="000000"/>
              </a:solidFill>
              <a:prstDash val="solid"/>
              <a:miter/>
            </a:ln>
          </p:spPr>
        </p:sp>
        <p:sp>
          <p:nvSpPr>
            <p:cNvPr id="5" name="TextBox 5"/>
            <p:cNvSpPr txBox="1"/>
            <p:nvPr/>
          </p:nvSpPr>
          <p:spPr>
            <a:xfrm>
              <a:off x="0" y="-47625"/>
              <a:ext cx="4182162" cy="2292345"/>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6818378" y="867193"/>
            <a:ext cx="4067022" cy="1123977"/>
          </a:xfrm>
          <a:custGeom>
            <a:avLst/>
            <a:gdLst/>
            <a:ahLst/>
            <a:cxnLst/>
            <a:rect l="l" t="t" r="r" b="b"/>
            <a:pathLst>
              <a:path w="4067022" h="1123977">
                <a:moveTo>
                  <a:pt x="0" y="0"/>
                </a:moveTo>
                <a:lnTo>
                  <a:pt x="4067022" y="0"/>
                </a:lnTo>
                <a:lnTo>
                  <a:pt x="4067022" y="1123977"/>
                </a:lnTo>
                <a:lnTo>
                  <a:pt x="0" y="11239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716768" y="2457946"/>
            <a:ext cx="14854463" cy="5313958"/>
          </a:xfrm>
          <a:prstGeom prst="rect">
            <a:avLst/>
          </a:prstGeom>
        </p:spPr>
        <p:txBody>
          <a:bodyPr lIns="0" tIns="0" rIns="0" bIns="0" rtlCol="0" anchor="t">
            <a:spAutoFit/>
          </a:bodyPr>
          <a:lstStyle/>
          <a:p>
            <a:pPr algn="ctr">
              <a:lnSpc>
                <a:spcPts val="4200"/>
              </a:lnSpc>
            </a:pPr>
            <a:r>
              <a:rPr lang="en-US" sz="3000">
                <a:solidFill>
                  <a:srgbClr val="01070A"/>
                </a:solidFill>
                <a:latin typeface="Canva Sans"/>
              </a:rPr>
              <a:t>In response to the growing demand for advanced attendance systems, the SwiftVerify project introduces a Multi-Factor Attendance System. This system utilizes barcode scanning, facial recognition with gesture analysis, and voice matching to create a comprehensive user verification process. A centralized database efficiently manages user information, and the system automates attendance marking with real-time updates to a backend Excel sheet. The standout feature is the automatic hourly report generation, offering insights into attendance trends and patterns. SwiftVerify not only addresses the need for enhanced security in attendance tracking but also contributes to the advancement of technology in educational institutions.</a:t>
            </a:r>
          </a:p>
        </p:txBody>
      </p:sp>
      <p:sp>
        <p:nvSpPr>
          <p:cNvPr id="8" name="Freeform 8"/>
          <p:cNvSpPr/>
          <p:nvPr/>
        </p:nvSpPr>
        <p:spPr>
          <a:xfrm>
            <a:off x="15470329" y="6887755"/>
            <a:ext cx="3226490" cy="3108348"/>
          </a:xfrm>
          <a:custGeom>
            <a:avLst/>
            <a:gdLst/>
            <a:ahLst/>
            <a:cxnLst/>
            <a:rect l="l" t="t" r="r" b="b"/>
            <a:pathLst>
              <a:path w="3226490" h="3108348">
                <a:moveTo>
                  <a:pt x="0" y="0"/>
                </a:moveTo>
                <a:lnTo>
                  <a:pt x="3226490" y="0"/>
                </a:lnTo>
                <a:lnTo>
                  <a:pt x="3226490" y="3108349"/>
                </a:lnTo>
                <a:lnTo>
                  <a:pt x="0" y="31083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5866829" y="904875"/>
            <a:ext cx="5623213" cy="1086295"/>
          </a:xfrm>
          <a:prstGeom prst="rect">
            <a:avLst/>
          </a:prstGeom>
        </p:spPr>
        <p:txBody>
          <a:bodyPr lIns="0" tIns="0" rIns="0" bIns="0" rtlCol="0" anchor="t">
            <a:spAutoFit/>
          </a:bodyPr>
          <a:lstStyle/>
          <a:p>
            <a:pPr marL="0" lvl="0" indent="0" algn="ctr">
              <a:lnSpc>
                <a:spcPts val="8865"/>
              </a:lnSpc>
              <a:spcBef>
                <a:spcPct val="0"/>
              </a:spcBef>
            </a:pPr>
            <a:r>
              <a:rPr lang="en-US" sz="6332">
                <a:solidFill>
                  <a:srgbClr val="01070A"/>
                </a:solidFill>
                <a:latin typeface="Carelia"/>
              </a:rPr>
              <a:t>Abstract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3290470" y="8593957"/>
            <a:ext cx="2560425" cy="707608"/>
          </a:xfrm>
          <a:custGeom>
            <a:avLst/>
            <a:gdLst/>
            <a:ahLst/>
            <a:cxnLst/>
            <a:rect l="l" t="t" r="r" b="b"/>
            <a:pathLst>
              <a:path w="2560425" h="707608">
                <a:moveTo>
                  <a:pt x="0" y="0"/>
                </a:moveTo>
                <a:lnTo>
                  <a:pt x="2560425" y="0"/>
                </a:lnTo>
                <a:lnTo>
                  <a:pt x="2560425" y="707608"/>
                </a:lnTo>
                <a:lnTo>
                  <a:pt x="0" y="7076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03358" y="985435"/>
            <a:ext cx="16042089" cy="9100240"/>
          </a:xfrm>
          <a:custGeom>
            <a:avLst/>
            <a:gdLst/>
            <a:ahLst/>
            <a:cxnLst/>
            <a:rect l="l" t="t" r="r" b="b"/>
            <a:pathLst>
              <a:path w="16042089" h="9100240">
                <a:moveTo>
                  <a:pt x="0" y="0"/>
                </a:moveTo>
                <a:lnTo>
                  <a:pt x="16042089" y="0"/>
                </a:lnTo>
                <a:lnTo>
                  <a:pt x="16042089" y="9100239"/>
                </a:lnTo>
                <a:lnTo>
                  <a:pt x="0" y="91002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5792643" y="-142875"/>
            <a:ext cx="6702715" cy="1227422"/>
          </a:xfrm>
          <a:prstGeom prst="rect">
            <a:avLst/>
          </a:prstGeom>
        </p:spPr>
        <p:txBody>
          <a:bodyPr lIns="0" tIns="0" rIns="0" bIns="0" rtlCol="0" anchor="t">
            <a:spAutoFit/>
          </a:bodyPr>
          <a:lstStyle/>
          <a:p>
            <a:pPr marL="0" lvl="0" indent="0" algn="ctr">
              <a:lnSpc>
                <a:spcPts val="10011"/>
              </a:lnSpc>
              <a:spcBef>
                <a:spcPct val="0"/>
              </a:spcBef>
            </a:pPr>
            <a:r>
              <a:rPr lang="en-US" sz="7151" dirty="0">
                <a:solidFill>
                  <a:srgbClr val="01070A"/>
                </a:solidFill>
                <a:latin typeface="Carelia"/>
              </a:rPr>
              <a:t>Base Papers</a:t>
            </a:r>
          </a:p>
        </p:txBody>
      </p:sp>
      <p:sp>
        <p:nvSpPr>
          <p:cNvPr id="6" name="TextBox 6"/>
          <p:cNvSpPr txBox="1"/>
          <p:nvPr/>
        </p:nvSpPr>
        <p:spPr>
          <a:xfrm>
            <a:off x="2510445" y="1745004"/>
            <a:ext cx="14474197" cy="389222"/>
          </a:xfrm>
          <a:prstGeom prst="rect">
            <a:avLst/>
          </a:prstGeom>
        </p:spPr>
        <p:txBody>
          <a:bodyPr lIns="0" tIns="0" rIns="0" bIns="0" rtlCol="0" anchor="t">
            <a:spAutoFit/>
          </a:bodyPr>
          <a:lstStyle/>
          <a:p>
            <a:pPr algn="ctr">
              <a:lnSpc>
                <a:spcPts val="3220"/>
              </a:lnSpc>
            </a:pPr>
            <a:r>
              <a:rPr lang="en-US" sz="2300">
                <a:solidFill>
                  <a:srgbClr val="01070A"/>
                </a:solidFill>
                <a:latin typeface="Canva Sans Bold"/>
              </a:rPr>
              <a:t>Attendance Monitoring System using Facial Recognition with Audio Output and Gender Classification </a:t>
            </a:r>
          </a:p>
        </p:txBody>
      </p:sp>
      <p:sp>
        <p:nvSpPr>
          <p:cNvPr id="7" name="TextBox 7"/>
          <p:cNvSpPr txBox="1"/>
          <p:nvPr/>
        </p:nvSpPr>
        <p:spPr>
          <a:xfrm>
            <a:off x="1028700" y="2264381"/>
            <a:ext cx="13425476" cy="481297"/>
          </a:xfrm>
          <a:prstGeom prst="rect">
            <a:avLst/>
          </a:prstGeom>
        </p:spPr>
        <p:txBody>
          <a:bodyPr lIns="0" tIns="0" rIns="0" bIns="0" rtlCol="0" anchor="t">
            <a:spAutoFit/>
          </a:bodyPr>
          <a:lstStyle/>
          <a:p>
            <a:pPr algn="ctr">
              <a:lnSpc>
                <a:spcPts val="3919"/>
              </a:lnSpc>
            </a:pPr>
            <a:r>
              <a:rPr lang="en-US" sz="2799">
                <a:solidFill>
                  <a:srgbClr val="19120C"/>
                </a:solidFill>
                <a:latin typeface="Canva Sans"/>
              </a:rPr>
              <a:t>Author : Poornima               Year of Publication : 2017 </a:t>
            </a:r>
          </a:p>
        </p:txBody>
      </p:sp>
      <p:sp>
        <p:nvSpPr>
          <p:cNvPr id="8" name="TextBox 8"/>
          <p:cNvSpPr txBox="1"/>
          <p:nvPr/>
        </p:nvSpPr>
        <p:spPr>
          <a:xfrm>
            <a:off x="3770276" y="2879028"/>
            <a:ext cx="1614620" cy="481297"/>
          </a:xfrm>
          <a:prstGeom prst="rect">
            <a:avLst/>
          </a:prstGeom>
        </p:spPr>
        <p:txBody>
          <a:bodyPr lIns="0" tIns="0" rIns="0" bIns="0" rtlCol="0" anchor="t">
            <a:spAutoFit/>
          </a:bodyPr>
          <a:lstStyle/>
          <a:p>
            <a:pPr algn="ctr">
              <a:lnSpc>
                <a:spcPts val="3919"/>
              </a:lnSpc>
            </a:pPr>
            <a:r>
              <a:rPr lang="en-US" sz="2799" dirty="0">
                <a:solidFill>
                  <a:srgbClr val="000000"/>
                </a:solidFill>
                <a:latin typeface="Canva Sans"/>
              </a:rPr>
              <a:t>Findings </a:t>
            </a:r>
          </a:p>
        </p:txBody>
      </p:sp>
      <p:sp>
        <p:nvSpPr>
          <p:cNvPr id="9" name="TextBox 9"/>
          <p:cNvSpPr txBox="1"/>
          <p:nvPr/>
        </p:nvSpPr>
        <p:spPr>
          <a:xfrm>
            <a:off x="5384894" y="2949157"/>
            <a:ext cx="5130705" cy="1468031"/>
          </a:xfrm>
          <a:prstGeom prst="rect">
            <a:avLst/>
          </a:prstGeom>
        </p:spPr>
        <p:txBody>
          <a:bodyPr wrap="square" lIns="0" tIns="0" rIns="0" bIns="0" rtlCol="0" anchor="t">
            <a:spAutoFit/>
          </a:bodyPr>
          <a:lstStyle/>
          <a:p>
            <a:pPr marL="604519" lvl="1" indent="-302260">
              <a:lnSpc>
                <a:spcPts val="3919"/>
              </a:lnSpc>
              <a:buFont typeface="Arial"/>
              <a:buChar char="•"/>
            </a:pPr>
            <a:r>
              <a:rPr lang="en-US" sz="2799" dirty="0">
                <a:solidFill>
                  <a:srgbClr val="000000"/>
                </a:solidFill>
                <a:latin typeface="Canva Sans"/>
              </a:rPr>
              <a:t>Automated attendance</a:t>
            </a:r>
          </a:p>
          <a:p>
            <a:pPr marL="604519" lvl="1" indent="-302260">
              <a:lnSpc>
                <a:spcPts val="3919"/>
              </a:lnSpc>
              <a:buFont typeface="Arial"/>
              <a:buChar char="•"/>
            </a:pPr>
            <a:r>
              <a:rPr lang="en-US" sz="2799" dirty="0">
                <a:solidFill>
                  <a:srgbClr val="000000"/>
                </a:solidFill>
                <a:latin typeface="Canva Sans"/>
              </a:rPr>
              <a:t>Audio confirmation</a:t>
            </a:r>
          </a:p>
          <a:p>
            <a:pPr marL="604519" lvl="1" indent="-302260">
              <a:lnSpc>
                <a:spcPts val="3919"/>
              </a:lnSpc>
              <a:buFont typeface="Arial"/>
              <a:buChar char="•"/>
            </a:pPr>
            <a:r>
              <a:rPr lang="en-US" sz="2799" dirty="0">
                <a:solidFill>
                  <a:srgbClr val="000000"/>
                </a:solidFill>
                <a:latin typeface="Canva Sans"/>
              </a:rPr>
              <a:t>Gender classification</a:t>
            </a:r>
          </a:p>
        </p:txBody>
      </p:sp>
      <p:sp>
        <p:nvSpPr>
          <p:cNvPr id="10" name="TextBox 10"/>
          <p:cNvSpPr txBox="1"/>
          <p:nvPr/>
        </p:nvSpPr>
        <p:spPr>
          <a:xfrm>
            <a:off x="2787686" y="5245445"/>
            <a:ext cx="8260457" cy="389222"/>
          </a:xfrm>
          <a:prstGeom prst="rect">
            <a:avLst/>
          </a:prstGeom>
        </p:spPr>
        <p:txBody>
          <a:bodyPr lIns="0" tIns="0" rIns="0" bIns="0" rtlCol="0" anchor="t">
            <a:spAutoFit/>
          </a:bodyPr>
          <a:lstStyle/>
          <a:p>
            <a:pPr algn="ctr">
              <a:lnSpc>
                <a:spcPts val="3220"/>
              </a:lnSpc>
            </a:pPr>
            <a:r>
              <a:rPr lang="en-US" sz="2300">
                <a:solidFill>
                  <a:srgbClr val="01070A"/>
                </a:solidFill>
                <a:latin typeface="Canva Sans Bold"/>
              </a:rPr>
              <a:t>Face Recognition based Attendance Management System </a:t>
            </a:r>
          </a:p>
        </p:txBody>
      </p:sp>
      <p:sp>
        <p:nvSpPr>
          <p:cNvPr id="11" name="TextBox 11"/>
          <p:cNvSpPr txBox="1"/>
          <p:nvPr/>
        </p:nvSpPr>
        <p:spPr>
          <a:xfrm>
            <a:off x="2431262" y="5860092"/>
            <a:ext cx="13425476" cy="481297"/>
          </a:xfrm>
          <a:prstGeom prst="rect">
            <a:avLst/>
          </a:prstGeom>
        </p:spPr>
        <p:txBody>
          <a:bodyPr lIns="0" tIns="0" rIns="0" bIns="0" rtlCol="0" anchor="t">
            <a:spAutoFit/>
          </a:bodyPr>
          <a:lstStyle/>
          <a:p>
            <a:pPr algn="ctr">
              <a:lnSpc>
                <a:spcPts val="3919"/>
              </a:lnSpc>
            </a:pPr>
            <a:r>
              <a:rPr lang="en-US" sz="2799" dirty="0">
                <a:solidFill>
                  <a:srgbClr val="19120C"/>
                </a:solidFill>
                <a:latin typeface="Canva Sans"/>
              </a:rPr>
              <a:t>Author : Smitha, Pavithra S Hegde                    Year of Publication : 2020</a:t>
            </a:r>
          </a:p>
        </p:txBody>
      </p:sp>
      <p:sp>
        <p:nvSpPr>
          <p:cNvPr id="12" name="TextBox 12"/>
          <p:cNvSpPr txBox="1"/>
          <p:nvPr/>
        </p:nvSpPr>
        <p:spPr>
          <a:xfrm>
            <a:off x="3290470" y="6651887"/>
            <a:ext cx="1614620" cy="481297"/>
          </a:xfrm>
          <a:prstGeom prst="rect">
            <a:avLst/>
          </a:prstGeom>
        </p:spPr>
        <p:txBody>
          <a:bodyPr lIns="0" tIns="0" rIns="0" bIns="0" rtlCol="0" anchor="t">
            <a:spAutoFit/>
          </a:bodyPr>
          <a:lstStyle/>
          <a:p>
            <a:pPr algn="ctr">
              <a:lnSpc>
                <a:spcPts val="3919"/>
              </a:lnSpc>
            </a:pPr>
            <a:r>
              <a:rPr lang="en-US" sz="2799" dirty="0">
                <a:solidFill>
                  <a:srgbClr val="000000"/>
                </a:solidFill>
                <a:latin typeface="Canva Sans"/>
              </a:rPr>
              <a:t>Findings </a:t>
            </a:r>
          </a:p>
        </p:txBody>
      </p:sp>
      <p:sp>
        <p:nvSpPr>
          <p:cNvPr id="13" name="TextBox 13"/>
          <p:cNvSpPr txBox="1"/>
          <p:nvPr/>
        </p:nvSpPr>
        <p:spPr>
          <a:xfrm>
            <a:off x="4905090" y="6651887"/>
            <a:ext cx="5915310" cy="1471831"/>
          </a:xfrm>
          <a:prstGeom prst="rect">
            <a:avLst/>
          </a:prstGeom>
        </p:spPr>
        <p:txBody>
          <a:bodyPr wrap="square" lIns="0" tIns="0" rIns="0" bIns="0" rtlCol="0" anchor="t">
            <a:spAutoFit/>
          </a:bodyPr>
          <a:lstStyle/>
          <a:p>
            <a:pPr marL="604519" lvl="1" indent="-302260">
              <a:lnSpc>
                <a:spcPts val="3919"/>
              </a:lnSpc>
              <a:buFont typeface="Arial"/>
              <a:buChar char="•"/>
            </a:pPr>
            <a:r>
              <a:rPr lang="en-US" sz="2799" dirty="0">
                <a:solidFill>
                  <a:srgbClr val="000000"/>
                </a:solidFill>
                <a:latin typeface="Canva Sans"/>
              </a:rPr>
              <a:t>Reduced proxy attendance</a:t>
            </a:r>
          </a:p>
          <a:p>
            <a:pPr marL="604519" lvl="1" indent="-302260">
              <a:lnSpc>
                <a:spcPts val="3919"/>
              </a:lnSpc>
              <a:buFont typeface="Arial"/>
              <a:buChar char="•"/>
            </a:pPr>
            <a:r>
              <a:rPr lang="en-US" sz="2799" dirty="0">
                <a:solidFill>
                  <a:srgbClr val="000000"/>
                </a:solidFill>
                <a:latin typeface="Canva Sans"/>
              </a:rPr>
              <a:t>Real-time tracking</a:t>
            </a:r>
          </a:p>
          <a:p>
            <a:pPr marL="604519" lvl="1" indent="-302260">
              <a:lnSpc>
                <a:spcPts val="3919"/>
              </a:lnSpc>
              <a:buFont typeface="Arial"/>
              <a:buChar char="•"/>
            </a:pPr>
            <a:r>
              <a:rPr lang="en-US" sz="2799" dirty="0">
                <a:solidFill>
                  <a:srgbClr val="000000"/>
                </a:solidFill>
                <a:latin typeface="Canva Sans"/>
              </a:rPr>
              <a:t>Automatic reporting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314097" y="1449348"/>
            <a:ext cx="3395294" cy="802524"/>
          </a:xfrm>
          <a:custGeom>
            <a:avLst/>
            <a:gdLst/>
            <a:ahLst/>
            <a:cxnLst/>
            <a:rect l="l" t="t" r="r" b="b"/>
            <a:pathLst>
              <a:path w="3395294" h="802524">
                <a:moveTo>
                  <a:pt x="0" y="0"/>
                </a:moveTo>
                <a:lnTo>
                  <a:pt x="3395294" y="0"/>
                </a:lnTo>
                <a:lnTo>
                  <a:pt x="3395294" y="802524"/>
                </a:lnTo>
                <a:lnTo>
                  <a:pt x="0" y="80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786883" y="1465907"/>
            <a:ext cx="3395294" cy="802524"/>
          </a:xfrm>
          <a:custGeom>
            <a:avLst/>
            <a:gdLst/>
            <a:ahLst/>
            <a:cxnLst/>
            <a:rect l="l" t="t" r="r" b="b"/>
            <a:pathLst>
              <a:path w="3395294" h="802524">
                <a:moveTo>
                  <a:pt x="0" y="0"/>
                </a:moveTo>
                <a:lnTo>
                  <a:pt x="3395293" y="0"/>
                </a:lnTo>
                <a:lnTo>
                  <a:pt x="3395293" y="802524"/>
                </a:lnTo>
                <a:lnTo>
                  <a:pt x="0" y="80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3864006" y="1465907"/>
            <a:ext cx="3395294" cy="802524"/>
          </a:xfrm>
          <a:custGeom>
            <a:avLst/>
            <a:gdLst/>
            <a:ahLst/>
            <a:cxnLst/>
            <a:rect l="l" t="t" r="r" b="b"/>
            <a:pathLst>
              <a:path w="3395294" h="802524">
                <a:moveTo>
                  <a:pt x="0" y="0"/>
                </a:moveTo>
                <a:lnTo>
                  <a:pt x="3395294" y="0"/>
                </a:lnTo>
                <a:lnTo>
                  <a:pt x="3395294" y="802524"/>
                </a:lnTo>
                <a:lnTo>
                  <a:pt x="0" y="80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2448415" y="123819"/>
            <a:ext cx="12378908" cy="904848"/>
          </a:xfrm>
          <a:prstGeom prst="rect">
            <a:avLst/>
          </a:prstGeom>
        </p:spPr>
        <p:txBody>
          <a:bodyPr lIns="0" tIns="0" rIns="0" bIns="0" rtlCol="0" anchor="t">
            <a:spAutoFit/>
          </a:bodyPr>
          <a:lstStyle/>
          <a:p>
            <a:pPr algn="ctr">
              <a:lnSpc>
                <a:spcPts val="7349"/>
              </a:lnSpc>
            </a:pPr>
            <a:r>
              <a:rPr lang="en-US" sz="5249">
                <a:solidFill>
                  <a:srgbClr val="814256"/>
                </a:solidFill>
                <a:latin typeface="Quattrocento"/>
              </a:rPr>
              <a:t>Project Work Plan</a:t>
            </a:r>
          </a:p>
        </p:txBody>
      </p:sp>
      <p:sp>
        <p:nvSpPr>
          <p:cNvPr id="7" name="TextBox 7"/>
          <p:cNvSpPr txBox="1"/>
          <p:nvPr/>
        </p:nvSpPr>
        <p:spPr>
          <a:xfrm>
            <a:off x="1314097" y="1517618"/>
            <a:ext cx="3395294" cy="622902"/>
          </a:xfrm>
          <a:prstGeom prst="rect">
            <a:avLst/>
          </a:prstGeom>
        </p:spPr>
        <p:txBody>
          <a:bodyPr lIns="0" tIns="0" rIns="0" bIns="0" rtlCol="0" anchor="t">
            <a:spAutoFit/>
          </a:bodyPr>
          <a:lstStyle/>
          <a:p>
            <a:pPr algn="ctr">
              <a:lnSpc>
                <a:spcPts val="5040"/>
              </a:lnSpc>
            </a:pPr>
            <a:r>
              <a:rPr lang="en-US" sz="3600">
                <a:solidFill>
                  <a:srgbClr val="814256"/>
                </a:solidFill>
                <a:latin typeface="Quattrocento"/>
              </a:rPr>
              <a:t>Aspect</a:t>
            </a:r>
          </a:p>
        </p:txBody>
      </p:sp>
      <p:sp>
        <p:nvSpPr>
          <p:cNvPr id="8" name="TextBox 8"/>
          <p:cNvSpPr txBox="1"/>
          <p:nvPr/>
        </p:nvSpPr>
        <p:spPr>
          <a:xfrm>
            <a:off x="7786883" y="1517618"/>
            <a:ext cx="3395294" cy="622902"/>
          </a:xfrm>
          <a:prstGeom prst="rect">
            <a:avLst/>
          </a:prstGeom>
        </p:spPr>
        <p:txBody>
          <a:bodyPr lIns="0" tIns="0" rIns="0" bIns="0" rtlCol="0" anchor="t">
            <a:spAutoFit/>
          </a:bodyPr>
          <a:lstStyle/>
          <a:p>
            <a:pPr algn="ctr">
              <a:lnSpc>
                <a:spcPts val="5040"/>
              </a:lnSpc>
            </a:pPr>
            <a:r>
              <a:rPr lang="en-US" sz="3600">
                <a:solidFill>
                  <a:srgbClr val="814256"/>
                </a:solidFill>
                <a:latin typeface="Quattrocento"/>
              </a:rPr>
              <a:t>Task</a:t>
            </a:r>
          </a:p>
        </p:txBody>
      </p:sp>
      <p:sp>
        <p:nvSpPr>
          <p:cNvPr id="9" name="TextBox 9"/>
          <p:cNvSpPr txBox="1"/>
          <p:nvPr/>
        </p:nvSpPr>
        <p:spPr>
          <a:xfrm>
            <a:off x="13864006" y="1501059"/>
            <a:ext cx="3395294" cy="622902"/>
          </a:xfrm>
          <a:prstGeom prst="rect">
            <a:avLst/>
          </a:prstGeom>
        </p:spPr>
        <p:txBody>
          <a:bodyPr lIns="0" tIns="0" rIns="0" bIns="0" rtlCol="0" anchor="t">
            <a:spAutoFit/>
          </a:bodyPr>
          <a:lstStyle/>
          <a:p>
            <a:pPr algn="ctr">
              <a:lnSpc>
                <a:spcPts val="5040"/>
              </a:lnSpc>
            </a:pPr>
            <a:r>
              <a:rPr lang="en-US" sz="3600">
                <a:solidFill>
                  <a:srgbClr val="814256"/>
                </a:solidFill>
                <a:latin typeface="Quattrocento"/>
              </a:rPr>
              <a:t>Duration</a:t>
            </a:r>
          </a:p>
        </p:txBody>
      </p:sp>
      <p:sp>
        <p:nvSpPr>
          <p:cNvPr id="10" name="Freeform 10"/>
          <p:cNvSpPr/>
          <p:nvPr/>
        </p:nvSpPr>
        <p:spPr>
          <a:xfrm>
            <a:off x="1263861" y="2687531"/>
            <a:ext cx="3953089" cy="1370236"/>
          </a:xfrm>
          <a:custGeom>
            <a:avLst/>
            <a:gdLst/>
            <a:ahLst/>
            <a:cxnLst/>
            <a:rect l="l" t="t" r="r" b="b"/>
            <a:pathLst>
              <a:path w="3953089" h="1370236">
                <a:moveTo>
                  <a:pt x="0" y="0"/>
                </a:moveTo>
                <a:lnTo>
                  <a:pt x="3953089" y="0"/>
                </a:lnTo>
                <a:lnTo>
                  <a:pt x="3953089" y="1370236"/>
                </a:lnTo>
                <a:lnTo>
                  <a:pt x="0" y="1370236"/>
                </a:lnTo>
                <a:lnTo>
                  <a:pt x="0" y="0"/>
                </a:lnTo>
                <a:close/>
              </a:path>
            </a:pathLst>
          </a:custGeom>
          <a:blipFill>
            <a:blip r:embed="rId5"/>
            <a:stretch>
              <a:fillRect t="-65539" b="-122957"/>
            </a:stretch>
          </a:blipFill>
        </p:spPr>
      </p:sp>
      <p:sp>
        <p:nvSpPr>
          <p:cNvPr id="11" name="TextBox 11"/>
          <p:cNvSpPr txBox="1"/>
          <p:nvPr/>
        </p:nvSpPr>
        <p:spPr>
          <a:xfrm>
            <a:off x="1422433" y="3014794"/>
            <a:ext cx="3635945" cy="692587"/>
          </a:xfrm>
          <a:prstGeom prst="rect">
            <a:avLst/>
          </a:prstGeom>
        </p:spPr>
        <p:txBody>
          <a:bodyPr lIns="0" tIns="0" rIns="0" bIns="0" rtlCol="0" anchor="t">
            <a:spAutoFit/>
          </a:bodyPr>
          <a:lstStyle/>
          <a:p>
            <a:pPr algn="ctr">
              <a:lnSpc>
                <a:spcPts val="2764"/>
              </a:lnSpc>
              <a:spcBef>
                <a:spcPct val="0"/>
              </a:spcBef>
            </a:pPr>
            <a:r>
              <a:rPr lang="en-US" sz="1974">
                <a:solidFill>
                  <a:srgbClr val="814256"/>
                </a:solidFill>
                <a:latin typeface="Josefin Sans"/>
              </a:rPr>
              <a:t>RESEARCH AND REQUIREMENTS GATHERING</a:t>
            </a:r>
          </a:p>
        </p:txBody>
      </p:sp>
      <p:sp>
        <p:nvSpPr>
          <p:cNvPr id="12" name="TextBox 12"/>
          <p:cNvSpPr txBox="1"/>
          <p:nvPr/>
        </p:nvSpPr>
        <p:spPr>
          <a:xfrm>
            <a:off x="7200655" y="2890767"/>
            <a:ext cx="4580215" cy="1163022"/>
          </a:xfrm>
          <a:prstGeom prst="rect">
            <a:avLst/>
          </a:prstGeom>
        </p:spPr>
        <p:txBody>
          <a:bodyPr lIns="0" tIns="0" rIns="0" bIns="0" rtlCol="0" anchor="t">
            <a:spAutoFit/>
          </a:bodyPr>
          <a:lstStyle/>
          <a:p>
            <a:pPr algn="ctr">
              <a:lnSpc>
                <a:spcPts val="3079"/>
              </a:lnSpc>
            </a:pPr>
            <a:r>
              <a:rPr lang="en-US" sz="2199" spc="21">
                <a:solidFill>
                  <a:srgbClr val="814256"/>
                </a:solidFill>
                <a:latin typeface="Quattrocento"/>
              </a:rPr>
              <a:t>Conduct literature review on existing attendance systems and identify requirements</a:t>
            </a:r>
          </a:p>
        </p:txBody>
      </p:sp>
      <p:sp>
        <p:nvSpPr>
          <p:cNvPr id="13" name="TextBox 13"/>
          <p:cNvSpPr txBox="1"/>
          <p:nvPr/>
        </p:nvSpPr>
        <p:spPr>
          <a:xfrm>
            <a:off x="13188840" y="2995744"/>
            <a:ext cx="4580215" cy="500347"/>
          </a:xfrm>
          <a:prstGeom prst="rect">
            <a:avLst/>
          </a:prstGeom>
        </p:spPr>
        <p:txBody>
          <a:bodyPr lIns="0" tIns="0" rIns="0" bIns="0" rtlCol="0" anchor="t">
            <a:spAutoFit/>
          </a:bodyPr>
          <a:lstStyle/>
          <a:p>
            <a:pPr algn="ctr">
              <a:lnSpc>
                <a:spcPts val="3919"/>
              </a:lnSpc>
            </a:pPr>
            <a:r>
              <a:rPr lang="en-US" sz="2799">
                <a:solidFill>
                  <a:srgbClr val="814256"/>
                </a:solidFill>
                <a:latin typeface="Josefin Sans"/>
              </a:rPr>
              <a:t>1-2 WEEKS</a:t>
            </a:r>
          </a:p>
        </p:txBody>
      </p:sp>
      <p:grpSp>
        <p:nvGrpSpPr>
          <p:cNvPr id="14" name="Group 14"/>
          <p:cNvGrpSpPr/>
          <p:nvPr/>
        </p:nvGrpSpPr>
        <p:grpSpPr>
          <a:xfrm>
            <a:off x="1200004" y="4476867"/>
            <a:ext cx="16569051" cy="1370236"/>
            <a:chOff x="0" y="0"/>
            <a:chExt cx="22092067" cy="1826982"/>
          </a:xfrm>
        </p:grpSpPr>
        <p:sp>
          <p:nvSpPr>
            <p:cNvPr id="15" name="Freeform 15"/>
            <p:cNvSpPr/>
            <p:nvPr/>
          </p:nvSpPr>
          <p:spPr>
            <a:xfrm>
              <a:off x="85142" y="0"/>
              <a:ext cx="5270785" cy="1826982"/>
            </a:xfrm>
            <a:custGeom>
              <a:avLst/>
              <a:gdLst/>
              <a:ahLst/>
              <a:cxnLst/>
              <a:rect l="l" t="t" r="r" b="b"/>
              <a:pathLst>
                <a:path w="5270785" h="1826982">
                  <a:moveTo>
                    <a:pt x="0" y="0"/>
                  </a:moveTo>
                  <a:lnTo>
                    <a:pt x="5270785" y="0"/>
                  </a:lnTo>
                  <a:lnTo>
                    <a:pt x="5270785" y="1826982"/>
                  </a:lnTo>
                  <a:lnTo>
                    <a:pt x="0" y="1826982"/>
                  </a:lnTo>
                  <a:lnTo>
                    <a:pt x="0" y="0"/>
                  </a:lnTo>
                  <a:close/>
                </a:path>
              </a:pathLst>
            </a:custGeom>
            <a:blipFill>
              <a:blip r:embed="rId5"/>
              <a:stretch>
                <a:fillRect t="-65539" b="-122957"/>
              </a:stretch>
            </a:blipFill>
          </p:spPr>
        </p:sp>
        <p:sp>
          <p:nvSpPr>
            <p:cNvPr id="16" name="TextBox 16"/>
            <p:cNvSpPr txBox="1"/>
            <p:nvPr/>
          </p:nvSpPr>
          <p:spPr>
            <a:xfrm>
              <a:off x="0" y="429876"/>
              <a:ext cx="4847927" cy="919604"/>
            </a:xfrm>
            <a:prstGeom prst="rect">
              <a:avLst/>
            </a:prstGeom>
          </p:spPr>
          <p:txBody>
            <a:bodyPr lIns="0" tIns="0" rIns="0" bIns="0" rtlCol="0" anchor="t">
              <a:spAutoFit/>
            </a:bodyPr>
            <a:lstStyle/>
            <a:p>
              <a:pPr algn="ctr">
                <a:lnSpc>
                  <a:spcPts val="2799"/>
                </a:lnSpc>
                <a:spcBef>
                  <a:spcPct val="0"/>
                </a:spcBef>
              </a:pPr>
              <a:r>
                <a:rPr lang="en-US" sz="1999">
                  <a:solidFill>
                    <a:srgbClr val="814256"/>
                  </a:solidFill>
                  <a:latin typeface="Josefin Sans"/>
                </a:rPr>
                <a:t>SYSTEM DESIGN AND ARCHITECTURE</a:t>
              </a:r>
            </a:p>
          </p:txBody>
        </p:sp>
        <p:sp>
          <p:nvSpPr>
            <p:cNvPr id="17" name="TextBox 17"/>
            <p:cNvSpPr txBox="1"/>
            <p:nvPr/>
          </p:nvSpPr>
          <p:spPr>
            <a:xfrm>
              <a:off x="8000867" y="286856"/>
              <a:ext cx="6106953" cy="493686"/>
            </a:xfrm>
            <a:prstGeom prst="rect">
              <a:avLst/>
            </a:prstGeom>
          </p:spPr>
          <p:txBody>
            <a:bodyPr lIns="0" tIns="0" rIns="0" bIns="0" rtlCol="0" anchor="t">
              <a:spAutoFit/>
            </a:bodyPr>
            <a:lstStyle/>
            <a:p>
              <a:pPr algn="ctr">
                <a:lnSpc>
                  <a:spcPts val="3079"/>
                </a:lnSpc>
              </a:pPr>
              <a:r>
                <a:rPr lang="en-US" sz="2199" spc="21">
                  <a:solidFill>
                    <a:srgbClr val="814256"/>
                  </a:solidFill>
                  <a:latin typeface="Quattrocento"/>
                </a:rPr>
                <a:t>Design multi-factor authentication</a:t>
              </a:r>
            </a:p>
          </p:txBody>
        </p:sp>
        <p:sp>
          <p:nvSpPr>
            <p:cNvPr id="18" name="TextBox 18"/>
            <p:cNvSpPr txBox="1"/>
            <p:nvPr/>
          </p:nvSpPr>
          <p:spPr>
            <a:xfrm>
              <a:off x="15985114" y="436350"/>
              <a:ext cx="6106953" cy="641729"/>
            </a:xfrm>
            <a:prstGeom prst="rect">
              <a:avLst/>
            </a:prstGeom>
          </p:spPr>
          <p:txBody>
            <a:bodyPr lIns="0" tIns="0" rIns="0" bIns="0" rtlCol="0" anchor="t">
              <a:spAutoFit/>
            </a:bodyPr>
            <a:lstStyle/>
            <a:p>
              <a:pPr algn="ctr">
                <a:lnSpc>
                  <a:spcPts val="3919"/>
                </a:lnSpc>
              </a:pPr>
              <a:r>
                <a:rPr lang="en-US" sz="2799">
                  <a:solidFill>
                    <a:srgbClr val="814256"/>
                  </a:solidFill>
                  <a:latin typeface="Josefin Sans"/>
                </a:rPr>
                <a:t>1 WEEK</a:t>
              </a:r>
            </a:p>
          </p:txBody>
        </p:sp>
      </p:grpSp>
      <p:grpSp>
        <p:nvGrpSpPr>
          <p:cNvPr id="19" name="Group 19"/>
          <p:cNvGrpSpPr/>
          <p:nvPr/>
        </p:nvGrpSpPr>
        <p:grpSpPr>
          <a:xfrm>
            <a:off x="1200004" y="6390029"/>
            <a:ext cx="16569051" cy="2927961"/>
            <a:chOff x="0" y="0"/>
            <a:chExt cx="22092067" cy="3903948"/>
          </a:xfrm>
        </p:grpSpPr>
        <p:sp>
          <p:nvSpPr>
            <p:cNvPr id="20" name="Freeform 20"/>
            <p:cNvSpPr/>
            <p:nvPr/>
          </p:nvSpPr>
          <p:spPr>
            <a:xfrm>
              <a:off x="85142" y="0"/>
              <a:ext cx="5270785" cy="1826982"/>
            </a:xfrm>
            <a:custGeom>
              <a:avLst/>
              <a:gdLst/>
              <a:ahLst/>
              <a:cxnLst/>
              <a:rect l="l" t="t" r="r" b="b"/>
              <a:pathLst>
                <a:path w="5270785" h="1826982">
                  <a:moveTo>
                    <a:pt x="0" y="0"/>
                  </a:moveTo>
                  <a:lnTo>
                    <a:pt x="5270785" y="0"/>
                  </a:lnTo>
                  <a:lnTo>
                    <a:pt x="5270785" y="1826982"/>
                  </a:lnTo>
                  <a:lnTo>
                    <a:pt x="0" y="1826982"/>
                  </a:lnTo>
                  <a:lnTo>
                    <a:pt x="0" y="0"/>
                  </a:lnTo>
                  <a:close/>
                </a:path>
              </a:pathLst>
            </a:custGeom>
            <a:blipFill>
              <a:blip r:embed="rId5"/>
              <a:stretch>
                <a:fillRect t="-65539" b="-122957"/>
              </a:stretch>
            </a:blipFill>
          </p:spPr>
        </p:sp>
        <p:sp>
          <p:nvSpPr>
            <p:cNvPr id="21" name="TextBox 21"/>
            <p:cNvSpPr txBox="1"/>
            <p:nvPr/>
          </p:nvSpPr>
          <p:spPr>
            <a:xfrm>
              <a:off x="0" y="429876"/>
              <a:ext cx="4847927" cy="449748"/>
            </a:xfrm>
            <a:prstGeom prst="rect">
              <a:avLst/>
            </a:prstGeom>
          </p:spPr>
          <p:txBody>
            <a:bodyPr lIns="0" tIns="0" rIns="0" bIns="0" rtlCol="0" anchor="t">
              <a:spAutoFit/>
            </a:bodyPr>
            <a:lstStyle/>
            <a:p>
              <a:pPr algn="ctr">
                <a:lnSpc>
                  <a:spcPts val="2799"/>
                </a:lnSpc>
                <a:spcBef>
                  <a:spcPct val="0"/>
                </a:spcBef>
              </a:pPr>
              <a:r>
                <a:rPr lang="en-US" sz="1999">
                  <a:solidFill>
                    <a:srgbClr val="814256"/>
                  </a:solidFill>
                  <a:latin typeface="Josefin Sans"/>
                </a:rPr>
                <a:t>IMPLEMENTATION</a:t>
              </a:r>
            </a:p>
          </p:txBody>
        </p:sp>
        <p:sp>
          <p:nvSpPr>
            <p:cNvPr id="22" name="TextBox 22"/>
            <p:cNvSpPr txBox="1"/>
            <p:nvPr/>
          </p:nvSpPr>
          <p:spPr>
            <a:xfrm>
              <a:off x="8000867" y="286856"/>
              <a:ext cx="6106953" cy="3617093"/>
            </a:xfrm>
            <a:prstGeom prst="rect">
              <a:avLst/>
            </a:prstGeom>
          </p:spPr>
          <p:txBody>
            <a:bodyPr lIns="0" tIns="0" rIns="0" bIns="0" rtlCol="0" anchor="t">
              <a:spAutoFit/>
            </a:bodyPr>
            <a:lstStyle/>
            <a:p>
              <a:pPr marL="474979" lvl="1" indent="-237490">
                <a:lnSpc>
                  <a:spcPts val="3079"/>
                </a:lnSpc>
                <a:buFont typeface="Arial"/>
                <a:buChar char="•"/>
              </a:pPr>
              <a:r>
                <a:rPr lang="en-US" sz="2199" spc="21">
                  <a:solidFill>
                    <a:srgbClr val="814256"/>
                  </a:solidFill>
                  <a:latin typeface="Quattrocento"/>
                </a:rPr>
                <a:t>Develop a database structure</a:t>
              </a:r>
            </a:p>
            <a:p>
              <a:pPr marL="474979" lvl="1" indent="-237490">
                <a:lnSpc>
                  <a:spcPts val="3079"/>
                </a:lnSpc>
                <a:buFont typeface="Arial"/>
                <a:buChar char="•"/>
              </a:pPr>
              <a:r>
                <a:rPr lang="en-US" sz="2199" spc="21">
                  <a:solidFill>
                    <a:srgbClr val="814256"/>
                  </a:solidFill>
                  <a:latin typeface="Quattrocento"/>
                </a:rPr>
                <a:t>Integrate barcode scanning</a:t>
              </a:r>
            </a:p>
            <a:p>
              <a:pPr marL="474979" lvl="1" indent="-237490">
                <a:lnSpc>
                  <a:spcPts val="3079"/>
                </a:lnSpc>
                <a:buFont typeface="Arial"/>
                <a:buChar char="•"/>
              </a:pPr>
              <a:r>
                <a:rPr lang="en-US" sz="2199" spc="21">
                  <a:solidFill>
                    <a:srgbClr val="814256"/>
                  </a:solidFill>
                  <a:latin typeface="Quattrocento"/>
                </a:rPr>
                <a:t>Implement facial recognition with gesture analysis</a:t>
              </a:r>
            </a:p>
            <a:p>
              <a:pPr marL="474979" lvl="1" indent="-237490">
                <a:lnSpc>
                  <a:spcPts val="3079"/>
                </a:lnSpc>
                <a:buFont typeface="Arial"/>
                <a:buChar char="•"/>
              </a:pPr>
              <a:r>
                <a:rPr lang="en-US" sz="2199" spc="21">
                  <a:solidFill>
                    <a:srgbClr val="814256"/>
                  </a:solidFill>
                  <a:latin typeface="Quattrocento"/>
                </a:rPr>
                <a:t>Integrate voice matching</a:t>
              </a:r>
            </a:p>
            <a:p>
              <a:pPr marL="474979" lvl="1" indent="-237490">
                <a:lnSpc>
                  <a:spcPts val="3079"/>
                </a:lnSpc>
                <a:buFont typeface="Arial"/>
                <a:buChar char="•"/>
              </a:pPr>
              <a:r>
                <a:rPr lang="en-US" sz="2199" spc="21">
                  <a:solidFill>
                    <a:srgbClr val="814256"/>
                  </a:solidFill>
                  <a:latin typeface="Quattrocento"/>
                </a:rPr>
                <a:t>Develop backend system for real-time updates</a:t>
              </a:r>
            </a:p>
          </p:txBody>
        </p:sp>
        <p:sp>
          <p:nvSpPr>
            <p:cNvPr id="23" name="TextBox 23"/>
            <p:cNvSpPr txBox="1"/>
            <p:nvPr/>
          </p:nvSpPr>
          <p:spPr>
            <a:xfrm>
              <a:off x="15985114" y="436350"/>
              <a:ext cx="6106953" cy="641729"/>
            </a:xfrm>
            <a:prstGeom prst="rect">
              <a:avLst/>
            </a:prstGeom>
          </p:spPr>
          <p:txBody>
            <a:bodyPr lIns="0" tIns="0" rIns="0" bIns="0" rtlCol="0" anchor="t">
              <a:spAutoFit/>
            </a:bodyPr>
            <a:lstStyle/>
            <a:p>
              <a:pPr algn="ctr">
                <a:lnSpc>
                  <a:spcPts val="3919"/>
                </a:lnSpc>
              </a:pPr>
              <a:r>
                <a:rPr lang="en-US" sz="2799">
                  <a:solidFill>
                    <a:srgbClr val="814256"/>
                  </a:solidFill>
                  <a:latin typeface="Josefin Sans"/>
                </a:rPr>
                <a:t>3-4 WEEKS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314097" y="1449348"/>
            <a:ext cx="3395294" cy="802524"/>
          </a:xfrm>
          <a:custGeom>
            <a:avLst/>
            <a:gdLst/>
            <a:ahLst/>
            <a:cxnLst/>
            <a:rect l="l" t="t" r="r" b="b"/>
            <a:pathLst>
              <a:path w="3395294" h="802524">
                <a:moveTo>
                  <a:pt x="0" y="0"/>
                </a:moveTo>
                <a:lnTo>
                  <a:pt x="3395294" y="0"/>
                </a:lnTo>
                <a:lnTo>
                  <a:pt x="3395294" y="802524"/>
                </a:lnTo>
                <a:lnTo>
                  <a:pt x="0" y="80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786883" y="1465907"/>
            <a:ext cx="3395294" cy="802524"/>
          </a:xfrm>
          <a:custGeom>
            <a:avLst/>
            <a:gdLst/>
            <a:ahLst/>
            <a:cxnLst/>
            <a:rect l="l" t="t" r="r" b="b"/>
            <a:pathLst>
              <a:path w="3395294" h="802524">
                <a:moveTo>
                  <a:pt x="0" y="0"/>
                </a:moveTo>
                <a:lnTo>
                  <a:pt x="3395293" y="0"/>
                </a:lnTo>
                <a:lnTo>
                  <a:pt x="3395293" y="802524"/>
                </a:lnTo>
                <a:lnTo>
                  <a:pt x="0" y="80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3864006" y="1465907"/>
            <a:ext cx="3395294" cy="802524"/>
          </a:xfrm>
          <a:custGeom>
            <a:avLst/>
            <a:gdLst/>
            <a:ahLst/>
            <a:cxnLst/>
            <a:rect l="l" t="t" r="r" b="b"/>
            <a:pathLst>
              <a:path w="3395294" h="802524">
                <a:moveTo>
                  <a:pt x="0" y="0"/>
                </a:moveTo>
                <a:lnTo>
                  <a:pt x="3395294" y="0"/>
                </a:lnTo>
                <a:lnTo>
                  <a:pt x="3395294" y="802524"/>
                </a:lnTo>
                <a:lnTo>
                  <a:pt x="0" y="802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2448415" y="123819"/>
            <a:ext cx="12378908" cy="904848"/>
          </a:xfrm>
          <a:prstGeom prst="rect">
            <a:avLst/>
          </a:prstGeom>
        </p:spPr>
        <p:txBody>
          <a:bodyPr lIns="0" tIns="0" rIns="0" bIns="0" rtlCol="0" anchor="t">
            <a:spAutoFit/>
          </a:bodyPr>
          <a:lstStyle/>
          <a:p>
            <a:pPr algn="ctr">
              <a:lnSpc>
                <a:spcPts val="7349"/>
              </a:lnSpc>
            </a:pPr>
            <a:r>
              <a:rPr lang="en-US" sz="5249">
                <a:solidFill>
                  <a:srgbClr val="814256"/>
                </a:solidFill>
                <a:latin typeface="Quattrocento"/>
              </a:rPr>
              <a:t>Project Work Plan</a:t>
            </a:r>
          </a:p>
        </p:txBody>
      </p:sp>
      <p:sp>
        <p:nvSpPr>
          <p:cNvPr id="7" name="TextBox 7"/>
          <p:cNvSpPr txBox="1"/>
          <p:nvPr/>
        </p:nvSpPr>
        <p:spPr>
          <a:xfrm>
            <a:off x="1314097" y="1517618"/>
            <a:ext cx="3395294" cy="622902"/>
          </a:xfrm>
          <a:prstGeom prst="rect">
            <a:avLst/>
          </a:prstGeom>
        </p:spPr>
        <p:txBody>
          <a:bodyPr lIns="0" tIns="0" rIns="0" bIns="0" rtlCol="0" anchor="t">
            <a:spAutoFit/>
          </a:bodyPr>
          <a:lstStyle/>
          <a:p>
            <a:pPr algn="ctr">
              <a:lnSpc>
                <a:spcPts val="5040"/>
              </a:lnSpc>
            </a:pPr>
            <a:r>
              <a:rPr lang="en-US" sz="3600">
                <a:solidFill>
                  <a:srgbClr val="814256"/>
                </a:solidFill>
                <a:latin typeface="Quattrocento"/>
              </a:rPr>
              <a:t>Aspect</a:t>
            </a:r>
          </a:p>
        </p:txBody>
      </p:sp>
      <p:sp>
        <p:nvSpPr>
          <p:cNvPr id="8" name="TextBox 8"/>
          <p:cNvSpPr txBox="1"/>
          <p:nvPr/>
        </p:nvSpPr>
        <p:spPr>
          <a:xfrm>
            <a:off x="7786883" y="1517618"/>
            <a:ext cx="3395294" cy="622902"/>
          </a:xfrm>
          <a:prstGeom prst="rect">
            <a:avLst/>
          </a:prstGeom>
        </p:spPr>
        <p:txBody>
          <a:bodyPr lIns="0" tIns="0" rIns="0" bIns="0" rtlCol="0" anchor="t">
            <a:spAutoFit/>
          </a:bodyPr>
          <a:lstStyle/>
          <a:p>
            <a:pPr algn="ctr">
              <a:lnSpc>
                <a:spcPts val="5040"/>
              </a:lnSpc>
            </a:pPr>
            <a:r>
              <a:rPr lang="en-US" sz="3600">
                <a:solidFill>
                  <a:srgbClr val="814256"/>
                </a:solidFill>
                <a:latin typeface="Quattrocento"/>
              </a:rPr>
              <a:t>Task</a:t>
            </a:r>
          </a:p>
        </p:txBody>
      </p:sp>
      <p:sp>
        <p:nvSpPr>
          <p:cNvPr id="9" name="TextBox 9"/>
          <p:cNvSpPr txBox="1"/>
          <p:nvPr/>
        </p:nvSpPr>
        <p:spPr>
          <a:xfrm>
            <a:off x="13864006" y="1501059"/>
            <a:ext cx="3395294" cy="622902"/>
          </a:xfrm>
          <a:prstGeom prst="rect">
            <a:avLst/>
          </a:prstGeom>
        </p:spPr>
        <p:txBody>
          <a:bodyPr lIns="0" tIns="0" rIns="0" bIns="0" rtlCol="0" anchor="t">
            <a:spAutoFit/>
          </a:bodyPr>
          <a:lstStyle/>
          <a:p>
            <a:pPr algn="ctr">
              <a:lnSpc>
                <a:spcPts val="5040"/>
              </a:lnSpc>
            </a:pPr>
            <a:r>
              <a:rPr lang="en-US" sz="3600">
                <a:solidFill>
                  <a:srgbClr val="814256"/>
                </a:solidFill>
                <a:latin typeface="Quattrocento"/>
              </a:rPr>
              <a:t>Duration</a:t>
            </a:r>
          </a:p>
        </p:txBody>
      </p:sp>
      <p:grpSp>
        <p:nvGrpSpPr>
          <p:cNvPr id="10" name="Group 10"/>
          <p:cNvGrpSpPr/>
          <p:nvPr/>
        </p:nvGrpSpPr>
        <p:grpSpPr>
          <a:xfrm>
            <a:off x="1231933" y="2485065"/>
            <a:ext cx="16505194" cy="1756684"/>
            <a:chOff x="0" y="0"/>
            <a:chExt cx="22006926" cy="2342245"/>
          </a:xfrm>
        </p:grpSpPr>
        <p:sp>
          <p:nvSpPr>
            <p:cNvPr id="11" name="Freeform 11"/>
            <p:cNvSpPr/>
            <p:nvPr/>
          </p:nvSpPr>
          <p:spPr>
            <a:xfrm>
              <a:off x="0" y="0"/>
              <a:ext cx="5270785" cy="1826982"/>
            </a:xfrm>
            <a:custGeom>
              <a:avLst/>
              <a:gdLst/>
              <a:ahLst/>
              <a:cxnLst/>
              <a:rect l="l" t="t" r="r" b="b"/>
              <a:pathLst>
                <a:path w="5270785" h="1826982">
                  <a:moveTo>
                    <a:pt x="0" y="0"/>
                  </a:moveTo>
                  <a:lnTo>
                    <a:pt x="5270785" y="0"/>
                  </a:lnTo>
                  <a:lnTo>
                    <a:pt x="5270785" y="1826982"/>
                  </a:lnTo>
                  <a:lnTo>
                    <a:pt x="0" y="1826982"/>
                  </a:lnTo>
                  <a:lnTo>
                    <a:pt x="0" y="0"/>
                  </a:lnTo>
                  <a:close/>
                </a:path>
              </a:pathLst>
            </a:custGeom>
            <a:blipFill>
              <a:blip r:embed="rId5"/>
              <a:stretch>
                <a:fillRect t="-65539" b="-122957"/>
              </a:stretch>
            </a:blipFill>
          </p:spPr>
        </p:sp>
        <p:sp>
          <p:nvSpPr>
            <p:cNvPr id="12" name="TextBox 12"/>
            <p:cNvSpPr txBox="1"/>
            <p:nvPr/>
          </p:nvSpPr>
          <p:spPr>
            <a:xfrm>
              <a:off x="211429" y="486559"/>
              <a:ext cx="4847927" cy="426932"/>
            </a:xfrm>
            <a:prstGeom prst="rect">
              <a:avLst/>
            </a:prstGeom>
          </p:spPr>
          <p:txBody>
            <a:bodyPr lIns="0" tIns="0" rIns="0" bIns="0" rtlCol="0" anchor="t">
              <a:spAutoFit/>
            </a:bodyPr>
            <a:lstStyle/>
            <a:p>
              <a:pPr>
                <a:lnSpc>
                  <a:spcPts val="2694"/>
                </a:lnSpc>
                <a:spcBef>
                  <a:spcPct val="0"/>
                </a:spcBef>
              </a:pPr>
              <a:r>
                <a:rPr lang="en-US" sz="1924">
                  <a:solidFill>
                    <a:srgbClr val="814256"/>
                  </a:solidFill>
                  <a:latin typeface="Josefin Sans"/>
                </a:rPr>
                <a:t>TESTING AND OPTIMIZATION</a:t>
              </a:r>
            </a:p>
          </p:txBody>
        </p:sp>
        <p:sp>
          <p:nvSpPr>
            <p:cNvPr id="13" name="TextBox 13"/>
            <p:cNvSpPr txBox="1"/>
            <p:nvPr/>
          </p:nvSpPr>
          <p:spPr>
            <a:xfrm>
              <a:off x="7915726" y="286856"/>
              <a:ext cx="6106953" cy="2055389"/>
            </a:xfrm>
            <a:prstGeom prst="rect">
              <a:avLst/>
            </a:prstGeom>
          </p:spPr>
          <p:txBody>
            <a:bodyPr lIns="0" tIns="0" rIns="0" bIns="0" rtlCol="0" anchor="t">
              <a:spAutoFit/>
            </a:bodyPr>
            <a:lstStyle/>
            <a:p>
              <a:pPr marL="474979" lvl="1" indent="-237490">
                <a:lnSpc>
                  <a:spcPts val="3079"/>
                </a:lnSpc>
                <a:buFont typeface="Arial"/>
                <a:buChar char="•"/>
              </a:pPr>
              <a:r>
                <a:rPr lang="en-US" sz="2199" spc="21">
                  <a:solidFill>
                    <a:srgbClr val="814256"/>
                  </a:solidFill>
                  <a:latin typeface="Quattrocento"/>
                </a:rPr>
                <a:t>Conduct testing for each authentication component</a:t>
              </a:r>
            </a:p>
            <a:p>
              <a:pPr marL="474979" lvl="1" indent="-237490">
                <a:lnSpc>
                  <a:spcPts val="3079"/>
                </a:lnSpc>
                <a:buFont typeface="Arial"/>
                <a:buChar char="•"/>
              </a:pPr>
              <a:r>
                <a:rPr lang="en-US" sz="2199" spc="21">
                  <a:solidFill>
                    <a:srgbClr val="814256"/>
                  </a:solidFill>
                  <a:latin typeface="Quattrocento"/>
                </a:rPr>
                <a:t>Optimize system efficiency and accuracy</a:t>
              </a:r>
            </a:p>
          </p:txBody>
        </p:sp>
        <p:sp>
          <p:nvSpPr>
            <p:cNvPr id="14" name="TextBox 14"/>
            <p:cNvSpPr txBox="1"/>
            <p:nvPr/>
          </p:nvSpPr>
          <p:spPr>
            <a:xfrm>
              <a:off x="15899972" y="436350"/>
              <a:ext cx="6106953" cy="641729"/>
            </a:xfrm>
            <a:prstGeom prst="rect">
              <a:avLst/>
            </a:prstGeom>
          </p:spPr>
          <p:txBody>
            <a:bodyPr lIns="0" tIns="0" rIns="0" bIns="0" rtlCol="0" anchor="t">
              <a:spAutoFit/>
            </a:bodyPr>
            <a:lstStyle/>
            <a:p>
              <a:pPr algn="ctr">
                <a:lnSpc>
                  <a:spcPts val="3919"/>
                </a:lnSpc>
              </a:pPr>
              <a:r>
                <a:rPr lang="en-US" sz="2799">
                  <a:solidFill>
                    <a:srgbClr val="814256"/>
                  </a:solidFill>
                  <a:latin typeface="Josefin Sans"/>
                </a:rPr>
                <a:t>1 WEEK</a:t>
              </a:r>
            </a:p>
          </p:txBody>
        </p:sp>
      </p:grpSp>
      <p:grpSp>
        <p:nvGrpSpPr>
          <p:cNvPr id="15" name="Group 15"/>
          <p:cNvGrpSpPr/>
          <p:nvPr/>
        </p:nvGrpSpPr>
        <p:grpSpPr>
          <a:xfrm>
            <a:off x="1135346" y="4694387"/>
            <a:ext cx="16569051" cy="1370236"/>
            <a:chOff x="0" y="0"/>
            <a:chExt cx="22092067" cy="1826982"/>
          </a:xfrm>
        </p:grpSpPr>
        <p:sp>
          <p:nvSpPr>
            <p:cNvPr id="16" name="Freeform 16"/>
            <p:cNvSpPr/>
            <p:nvPr/>
          </p:nvSpPr>
          <p:spPr>
            <a:xfrm>
              <a:off x="85142" y="0"/>
              <a:ext cx="5270785" cy="1826982"/>
            </a:xfrm>
            <a:custGeom>
              <a:avLst/>
              <a:gdLst/>
              <a:ahLst/>
              <a:cxnLst/>
              <a:rect l="l" t="t" r="r" b="b"/>
              <a:pathLst>
                <a:path w="5270785" h="1826982">
                  <a:moveTo>
                    <a:pt x="0" y="0"/>
                  </a:moveTo>
                  <a:lnTo>
                    <a:pt x="5270785" y="0"/>
                  </a:lnTo>
                  <a:lnTo>
                    <a:pt x="5270785" y="1826982"/>
                  </a:lnTo>
                  <a:lnTo>
                    <a:pt x="0" y="1826982"/>
                  </a:lnTo>
                  <a:lnTo>
                    <a:pt x="0" y="0"/>
                  </a:lnTo>
                  <a:close/>
                </a:path>
              </a:pathLst>
            </a:custGeom>
            <a:blipFill>
              <a:blip r:embed="rId5"/>
              <a:stretch>
                <a:fillRect t="-65539" b="-122957"/>
              </a:stretch>
            </a:blipFill>
          </p:spPr>
        </p:sp>
        <p:sp>
          <p:nvSpPr>
            <p:cNvPr id="17" name="TextBox 17"/>
            <p:cNvSpPr txBox="1"/>
            <p:nvPr/>
          </p:nvSpPr>
          <p:spPr>
            <a:xfrm>
              <a:off x="0" y="429876"/>
              <a:ext cx="4847927" cy="919604"/>
            </a:xfrm>
            <a:prstGeom prst="rect">
              <a:avLst/>
            </a:prstGeom>
          </p:spPr>
          <p:txBody>
            <a:bodyPr lIns="0" tIns="0" rIns="0" bIns="0" rtlCol="0" anchor="t">
              <a:spAutoFit/>
            </a:bodyPr>
            <a:lstStyle/>
            <a:p>
              <a:pPr algn="ctr">
                <a:lnSpc>
                  <a:spcPts val="2799"/>
                </a:lnSpc>
                <a:spcBef>
                  <a:spcPct val="0"/>
                </a:spcBef>
              </a:pPr>
              <a:r>
                <a:rPr lang="en-US" sz="1999">
                  <a:solidFill>
                    <a:srgbClr val="814256"/>
                  </a:solidFill>
                  <a:latin typeface="Josefin Sans"/>
                </a:rPr>
                <a:t>DEPLOYMENT AND INTEGRATION</a:t>
              </a:r>
            </a:p>
          </p:txBody>
        </p:sp>
        <p:sp>
          <p:nvSpPr>
            <p:cNvPr id="18" name="TextBox 18"/>
            <p:cNvSpPr txBox="1"/>
            <p:nvPr/>
          </p:nvSpPr>
          <p:spPr>
            <a:xfrm>
              <a:off x="8000867" y="286856"/>
              <a:ext cx="6106953" cy="1014254"/>
            </a:xfrm>
            <a:prstGeom prst="rect">
              <a:avLst/>
            </a:prstGeom>
          </p:spPr>
          <p:txBody>
            <a:bodyPr lIns="0" tIns="0" rIns="0" bIns="0" rtlCol="0" anchor="t">
              <a:spAutoFit/>
            </a:bodyPr>
            <a:lstStyle/>
            <a:p>
              <a:pPr algn="ctr">
                <a:lnSpc>
                  <a:spcPts val="3079"/>
                </a:lnSpc>
              </a:pPr>
              <a:r>
                <a:rPr lang="en-US" sz="2199" spc="21">
                  <a:solidFill>
                    <a:srgbClr val="814256"/>
                  </a:solidFill>
                  <a:latin typeface="Quattrocento"/>
                </a:rPr>
                <a:t>Deploy the system in a controlled environment</a:t>
              </a:r>
            </a:p>
          </p:txBody>
        </p:sp>
        <p:sp>
          <p:nvSpPr>
            <p:cNvPr id="19" name="TextBox 19"/>
            <p:cNvSpPr txBox="1"/>
            <p:nvPr/>
          </p:nvSpPr>
          <p:spPr>
            <a:xfrm>
              <a:off x="15985114" y="436350"/>
              <a:ext cx="6106953" cy="641729"/>
            </a:xfrm>
            <a:prstGeom prst="rect">
              <a:avLst/>
            </a:prstGeom>
          </p:spPr>
          <p:txBody>
            <a:bodyPr lIns="0" tIns="0" rIns="0" bIns="0" rtlCol="0" anchor="t">
              <a:spAutoFit/>
            </a:bodyPr>
            <a:lstStyle/>
            <a:p>
              <a:pPr algn="ctr">
                <a:lnSpc>
                  <a:spcPts val="3919"/>
                </a:lnSpc>
              </a:pPr>
              <a:r>
                <a:rPr lang="en-US" sz="2799">
                  <a:solidFill>
                    <a:srgbClr val="814256"/>
                  </a:solidFill>
                  <a:latin typeface="Josefin Sans"/>
                </a:rPr>
                <a:t>1-2 WEEKS</a:t>
              </a:r>
            </a:p>
          </p:txBody>
        </p:sp>
      </p:grpSp>
      <p:grpSp>
        <p:nvGrpSpPr>
          <p:cNvPr id="20" name="Group 20"/>
          <p:cNvGrpSpPr/>
          <p:nvPr/>
        </p:nvGrpSpPr>
        <p:grpSpPr>
          <a:xfrm>
            <a:off x="1141578" y="6526165"/>
            <a:ext cx="16569051" cy="2718528"/>
            <a:chOff x="0" y="0"/>
            <a:chExt cx="22092067" cy="3383381"/>
          </a:xfrm>
        </p:grpSpPr>
        <p:sp>
          <p:nvSpPr>
            <p:cNvPr id="21" name="Freeform 21"/>
            <p:cNvSpPr/>
            <p:nvPr/>
          </p:nvSpPr>
          <p:spPr>
            <a:xfrm>
              <a:off x="85142" y="0"/>
              <a:ext cx="5270785" cy="1826982"/>
            </a:xfrm>
            <a:custGeom>
              <a:avLst/>
              <a:gdLst/>
              <a:ahLst/>
              <a:cxnLst/>
              <a:rect l="l" t="t" r="r" b="b"/>
              <a:pathLst>
                <a:path w="5270785" h="1826982">
                  <a:moveTo>
                    <a:pt x="0" y="0"/>
                  </a:moveTo>
                  <a:lnTo>
                    <a:pt x="5270785" y="0"/>
                  </a:lnTo>
                  <a:lnTo>
                    <a:pt x="5270785" y="1826982"/>
                  </a:lnTo>
                  <a:lnTo>
                    <a:pt x="0" y="1826982"/>
                  </a:lnTo>
                  <a:lnTo>
                    <a:pt x="0" y="0"/>
                  </a:lnTo>
                  <a:close/>
                </a:path>
              </a:pathLst>
            </a:custGeom>
            <a:blipFill>
              <a:blip r:embed="rId5"/>
              <a:stretch>
                <a:fillRect t="-65539" b="-122957"/>
              </a:stretch>
            </a:blipFill>
          </p:spPr>
        </p:sp>
        <p:sp>
          <p:nvSpPr>
            <p:cNvPr id="22" name="TextBox 22"/>
            <p:cNvSpPr txBox="1"/>
            <p:nvPr/>
          </p:nvSpPr>
          <p:spPr>
            <a:xfrm>
              <a:off x="0" y="429876"/>
              <a:ext cx="4847927" cy="919604"/>
            </a:xfrm>
            <a:prstGeom prst="rect">
              <a:avLst/>
            </a:prstGeom>
          </p:spPr>
          <p:txBody>
            <a:bodyPr lIns="0" tIns="0" rIns="0" bIns="0" rtlCol="0" anchor="t">
              <a:spAutoFit/>
            </a:bodyPr>
            <a:lstStyle/>
            <a:p>
              <a:pPr algn="ctr">
                <a:lnSpc>
                  <a:spcPts val="2799"/>
                </a:lnSpc>
                <a:spcBef>
                  <a:spcPct val="0"/>
                </a:spcBef>
              </a:pPr>
              <a:r>
                <a:rPr lang="en-US" sz="1999" dirty="0">
                  <a:solidFill>
                    <a:srgbClr val="814256"/>
                  </a:solidFill>
                  <a:latin typeface="Josefin Sans"/>
                </a:rPr>
                <a:t>TRAINING AND DOCUMENTATION</a:t>
              </a:r>
            </a:p>
          </p:txBody>
        </p:sp>
        <p:sp>
          <p:nvSpPr>
            <p:cNvPr id="23" name="TextBox 23"/>
            <p:cNvSpPr txBox="1"/>
            <p:nvPr/>
          </p:nvSpPr>
          <p:spPr>
            <a:xfrm>
              <a:off x="8000867" y="286856"/>
              <a:ext cx="6106953" cy="3096525"/>
            </a:xfrm>
            <a:prstGeom prst="rect">
              <a:avLst/>
            </a:prstGeom>
          </p:spPr>
          <p:txBody>
            <a:bodyPr lIns="0" tIns="0" rIns="0" bIns="0" rtlCol="0" anchor="t">
              <a:spAutoFit/>
            </a:bodyPr>
            <a:lstStyle/>
            <a:p>
              <a:pPr marL="474979" lvl="1" indent="-237490">
                <a:lnSpc>
                  <a:spcPts val="3079"/>
                </a:lnSpc>
                <a:buFont typeface="Arial"/>
                <a:buChar char="•"/>
              </a:pPr>
              <a:r>
                <a:rPr lang="en-US" sz="2199" spc="21">
                  <a:solidFill>
                    <a:srgbClr val="814256"/>
                  </a:solidFill>
                  <a:latin typeface="Quattrocento"/>
                </a:rPr>
                <a:t>Provide training to end-users and document system processes</a:t>
              </a:r>
            </a:p>
            <a:p>
              <a:pPr marL="474979" lvl="1" indent="-237490">
                <a:lnSpc>
                  <a:spcPts val="3079"/>
                </a:lnSpc>
                <a:buFont typeface="Arial"/>
                <a:buChar char="•"/>
              </a:pPr>
              <a:r>
                <a:rPr lang="en-US" sz="2199" spc="21">
                  <a:solidFill>
                    <a:srgbClr val="814256"/>
                  </a:solidFill>
                  <a:latin typeface="Quattrocento"/>
                </a:rPr>
                <a:t>Collect feedback from users and evaluate system performance</a:t>
              </a:r>
            </a:p>
          </p:txBody>
        </p:sp>
        <p:sp>
          <p:nvSpPr>
            <p:cNvPr id="24" name="TextBox 24"/>
            <p:cNvSpPr txBox="1"/>
            <p:nvPr/>
          </p:nvSpPr>
          <p:spPr>
            <a:xfrm>
              <a:off x="15985114" y="436350"/>
              <a:ext cx="6106953" cy="641729"/>
            </a:xfrm>
            <a:prstGeom prst="rect">
              <a:avLst/>
            </a:prstGeom>
          </p:spPr>
          <p:txBody>
            <a:bodyPr lIns="0" tIns="0" rIns="0" bIns="0" rtlCol="0" anchor="t">
              <a:spAutoFit/>
            </a:bodyPr>
            <a:lstStyle/>
            <a:p>
              <a:pPr algn="ctr">
                <a:lnSpc>
                  <a:spcPts val="3919"/>
                </a:lnSpc>
              </a:pPr>
              <a:r>
                <a:rPr lang="en-US" sz="2799">
                  <a:solidFill>
                    <a:srgbClr val="814256"/>
                  </a:solidFill>
                  <a:latin typeface="Josefin Sans"/>
                </a:rPr>
                <a:t>2 WEEKS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grpSp>
        <p:nvGrpSpPr>
          <p:cNvPr id="2" name="Group 2"/>
          <p:cNvGrpSpPr/>
          <p:nvPr/>
        </p:nvGrpSpPr>
        <p:grpSpPr>
          <a:xfrm>
            <a:off x="1380152" y="735378"/>
            <a:ext cx="15879148" cy="8522922"/>
            <a:chOff x="0" y="0"/>
            <a:chExt cx="4182162" cy="2244720"/>
          </a:xfrm>
        </p:grpSpPr>
        <p:sp>
          <p:nvSpPr>
            <p:cNvPr id="3" name="Freeform 3"/>
            <p:cNvSpPr/>
            <p:nvPr/>
          </p:nvSpPr>
          <p:spPr>
            <a:xfrm>
              <a:off x="0" y="0"/>
              <a:ext cx="4182163" cy="2244720"/>
            </a:xfrm>
            <a:custGeom>
              <a:avLst/>
              <a:gdLst/>
              <a:ahLst/>
              <a:cxnLst/>
              <a:rect l="l" t="t" r="r" b="b"/>
              <a:pathLst>
                <a:path w="4182163" h="2244720">
                  <a:moveTo>
                    <a:pt x="5363" y="0"/>
                  </a:moveTo>
                  <a:lnTo>
                    <a:pt x="4176799" y="0"/>
                  </a:lnTo>
                  <a:cubicBezTo>
                    <a:pt x="4179762" y="0"/>
                    <a:pt x="4182163" y="2401"/>
                    <a:pt x="4182163" y="5363"/>
                  </a:cubicBezTo>
                  <a:lnTo>
                    <a:pt x="4182163" y="2239357"/>
                  </a:lnTo>
                  <a:cubicBezTo>
                    <a:pt x="4182163" y="2240780"/>
                    <a:pt x="4181597" y="2242144"/>
                    <a:pt x="4180592" y="2243150"/>
                  </a:cubicBezTo>
                  <a:cubicBezTo>
                    <a:pt x="4179586" y="2244155"/>
                    <a:pt x="4178222" y="2244720"/>
                    <a:pt x="4176799" y="2244720"/>
                  </a:cubicBezTo>
                  <a:lnTo>
                    <a:pt x="5363" y="2244720"/>
                  </a:lnTo>
                  <a:cubicBezTo>
                    <a:pt x="3941" y="2244720"/>
                    <a:pt x="2577" y="2244155"/>
                    <a:pt x="1571" y="2243150"/>
                  </a:cubicBezTo>
                  <a:cubicBezTo>
                    <a:pt x="565" y="2242144"/>
                    <a:pt x="0" y="2240780"/>
                    <a:pt x="0" y="2239357"/>
                  </a:cubicBezTo>
                  <a:lnTo>
                    <a:pt x="0" y="5363"/>
                  </a:lnTo>
                  <a:cubicBezTo>
                    <a:pt x="0" y="3941"/>
                    <a:pt x="565" y="2577"/>
                    <a:pt x="1571" y="1571"/>
                  </a:cubicBezTo>
                  <a:cubicBezTo>
                    <a:pt x="2577" y="565"/>
                    <a:pt x="3941" y="0"/>
                    <a:pt x="5363" y="0"/>
                  </a:cubicBezTo>
                  <a:close/>
                </a:path>
              </a:pathLst>
            </a:custGeom>
            <a:solidFill>
              <a:srgbClr val="FFFFFF"/>
            </a:solidFill>
            <a:ln w="38100" cap="sq">
              <a:solidFill>
                <a:srgbClr val="000000"/>
              </a:solidFill>
              <a:prstDash val="solid"/>
              <a:miter/>
            </a:ln>
          </p:spPr>
        </p:sp>
        <p:sp>
          <p:nvSpPr>
            <p:cNvPr id="4" name="TextBox 4"/>
            <p:cNvSpPr txBox="1"/>
            <p:nvPr/>
          </p:nvSpPr>
          <p:spPr>
            <a:xfrm>
              <a:off x="0" y="-47625"/>
              <a:ext cx="4182162" cy="2292345"/>
            </a:xfrm>
            <a:prstGeom prst="rect">
              <a:avLst/>
            </a:prstGeom>
          </p:spPr>
          <p:txBody>
            <a:bodyPr lIns="50800" tIns="50800" rIns="50800" bIns="50800" rtlCol="0" anchor="ctr"/>
            <a:lstStyle/>
            <a:p>
              <a:pPr algn="ctr">
                <a:lnSpc>
                  <a:spcPts val="3210"/>
                </a:lnSpc>
              </a:pPr>
              <a:endParaRPr/>
            </a:p>
          </p:txBody>
        </p:sp>
      </p:grpSp>
      <p:sp>
        <p:nvSpPr>
          <p:cNvPr id="5" name="TextBox 5"/>
          <p:cNvSpPr txBox="1"/>
          <p:nvPr/>
        </p:nvSpPr>
        <p:spPr>
          <a:xfrm>
            <a:off x="5777969" y="985628"/>
            <a:ext cx="5623213" cy="1086295"/>
          </a:xfrm>
          <a:prstGeom prst="rect">
            <a:avLst/>
          </a:prstGeom>
        </p:spPr>
        <p:txBody>
          <a:bodyPr lIns="0" tIns="0" rIns="0" bIns="0" rtlCol="0" anchor="t">
            <a:spAutoFit/>
          </a:bodyPr>
          <a:lstStyle/>
          <a:p>
            <a:pPr marL="0" lvl="0" indent="0" algn="ctr">
              <a:lnSpc>
                <a:spcPts val="8865"/>
              </a:lnSpc>
              <a:spcBef>
                <a:spcPct val="0"/>
              </a:spcBef>
            </a:pPr>
            <a:r>
              <a:rPr lang="en-US" sz="6332" dirty="0">
                <a:solidFill>
                  <a:srgbClr val="01070A"/>
                </a:solidFill>
                <a:latin typeface="Carelia"/>
              </a:rPr>
              <a:t>References</a:t>
            </a:r>
          </a:p>
        </p:txBody>
      </p:sp>
      <p:sp>
        <p:nvSpPr>
          <p:cNvPr id="6" name="Freeform 6"/>
          <p:cNvSpPr/>
          <p:nvPr/>
        </p:nvSpPr>
        <p:spPr>
          <a:xfrm>
            <a:off x="6590997" y="967255"/>
            <a:ext cx="3997157" cy="1104669"/>
          </a:xfrm>
          <a:custGeom>
            <a:avLst/>
            <a:gdLst/>
            <a:ahLst/>
            <a:cxnLst/>
            <a:rect l="l" t="t" r="r" b="b"/>
            <a:pathLst>
              <a:path w="3997157" h="1104669">
                <a:moveTo>
                  <a:pt x="0" y="0"/>
                </a:moveTo>
                <a:lnTo>
                  <a:pt x="3997157" y="0"/>
                </a:lnTo>
                <a:lnTo>
                  <a:pt x="3997157" y="1104668"/>
                </a:lnTo>
                <a:lnTo>
                  <a:pt x="0" y="1104668"/>
                </a:lnTo>
                <a:lnTo>
                  <a:pt x="0"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2003822" y="2190364"/>
            <a:ext cx="14590302" cy="5932686"/>
          </a:xfrm>
          <a:prstGeom prst="rect">
            <a:avLst/>
          </a:prstGeom>
        </p:spPr>
        <p:txBody>
          <a:bodyPr lIns="0" tIns="0" rIns="0" bIns="0" rtlCol="0" anchor="t">
            <a:spAutoFit/>
          </a:bodyPr>
          <a:lstStyle/>
          <a:p>
            <a:pPr marL="563923" lvl="1" indent="-281962">
              <a:lnSpc>
                <a:spcPts val="3656"/>
              </a:lnSpc>
              <a:buFont typeface="Arial"/>
              <a:buChar char="•"/>
            </a:pPr>
            <a:r>
              <a:rPr lang="en-US" sz="2611">
                <a:solidFill>
                  <a:srgbClr val="01070A"/>
                </a:solidFill>
                <a:latin typeface="Canva Sans Bold"/>
              </a:rPr>
              <a:t>"Multi-Factor Authentication: A Comprehensive Survey"</a:t>
            </a:r>
          </a:p>
          <a:p>
            <a:pPr>
              <a:lnSpc>
                <a:spcPts val="3656"/>
              </a:lnSpc>
            </a:pPr>
            <a:r>
              <a:rPr lang="en-US" sz="2611">
                <a:solidFill>
                  <a:srgbClr val="01070A"/>
                </a:solidFill>
                <a:latin typeface="Canva Sans"/>
              </a:rPr>
              <a:t>        Authors: Johnson, A., Smith, J., &amp; Brown, M.</a:t>
            </a:r>
          </a:p>
          <a:p>
            <a:pPr>
              <a:lnSpc>
                <a:spcPts val="3656"/>
              </a:lnSpc>
            </a:pPr>
            <a:r>
              <a:rPr lang="en-US" sz="2611">
                <a:solidFill>
                  <a:srgbClr val="01070A"/>
                </a:solidFill>
                <a:latin typeface="Canva Sans"/>
              </a:rPr>
              <a:t>       Journal/Conference: International Journal of Information Security, 20(4), 367-385.</a:t>
            </a:r>
          </a:p>
          <a:p>
            <a:pPr>
              <a:lnSpc>
                <a:spcPts val="3656"/>
              </a:lnSpc>
            </a:pPr>
            <a:endParaRPr lang="en-US" sz="2611">
              <a:solidFill>
                <a:srgbClr val="01070A"/>
              </a:solidFill>
              <a:latin typeface="Canva Sans"/>
            </a:endParaRPr>
          </a:p>
          <a:p>
            <a:pPr marL="563923" lvl="1" indent="-281962">
              <a:lnSpc>
                <a:spcPts val="3656"/>
              </a:lnSpc>
              <a:buFont typeface="Arial"/>
              <a:buChar char="•"/>
            </a:pPr>
            <a:r>
              <a:rPr lang="en-US" sz="2611">
                <a:solidFill>
                  <a:srgbClr val="01070A"/>
                </a:solidFill>
                <a:latin typeface="Canva Sans Bold"/>
              </a:rPr>
              <a:t>"Advancements in Barcode Technology for Attendance Systems"</a:t>
            </a:r>
          </a:p>
          <a:p>
            <a:pPr>
              <a:lnSpc>
                <a:spcPts val="3656"/>
              </a:lnSpc>
            </a:pPr>
            <a:r>
              <a:rPr lang="en-US" sz="2611">
                <a:solidFill>
                  <a:srgbClr val="01070A"/>
                </a:solidFill>
                <a:latin typeface="Canva Sans Bold"/>
              </a:rPr>
              <a:t>         </a:t>
            </a:r>
            <a:r>
              <a:rPr lang="en-US" sz="2611">
                <a:solidFill>
                  <a:srgbClr val="01070A"/>
                </a:solidFill>
                <a:latin typeface="Canva Sans"/>
              </a:rPr>
              <a:t>Authors: White, B., et al.</a:t>
            </a:r>
          </a:p>
          <a:p>
            <a:pPr>
              <a:lnSpc>
                <a:spcPts val="3656"/>
              </a:lnSpc>
            </a:pPr>
            <a:r>
              <a:rPr lang="en-US" sz="2611">
                <a:solidFill>
                  <a:srgbClr val="01070A"/>
                </a:solidFill>
                <a:latin typeface="Canva Sans"/>
              </a:rPr>
              <a:t>         Journal/Conference: Proceedings of the International Conference on Computer                                                               Science and Technology, 45-60.</a:t>
            </a:r>
          </a:p>
          <a:p>
            <a:pPr>
              <a:lnSpc>
                <a:spcPts val="3656"/>
              </a:lnSpc>
            </a:pPr>
            <a:endParaRPr lang="en-US" sz="2611">
              <a:solidFill>
                <a:srgbClr val="01070A"/>
              </a:solidFill>
              <a:latin typeface="Canva Sans"/>
            </a:endParaRPr>
          </a:p>
          <a:p>
            <a:pPr marL="563923" lvl="1" indent="-281962">
              <a:lnSpc>
                <a:spcPts val="3656"/>
              </a:lnSpc>
              <a:buFont typeface="Arial"/>
              <a:buChar char="•"/>
            </a:pPr>
            <a:r>
              <a:rPr lang="en-US" sz="2611">
                <a:solidFill>
                  <a:srgbClr val="01070A"/>
                </a:solidFill>
                <a:latin typeface="Canva Sans Bold"/>
              </a:rPr>
              <a:t>"Facial Recognition with Gesture Analysis: State-of-the-Art and Challenges"</a:t>
            </a:r>
          </a:p>
          <a:p>
            <a:pPr>
              <a:lnSpc>
                <a:spcPts val="3656"/>
              </a:lnSpc>
            </a:pPr>
            <a:r>
              <a:rPr lang="en-US" sz="2611">
                <a:solidFill>
                  <a:srgbClr val="01070A"/>
                </a:solidFill>
                <a:latin typeface="Canva Sans"/>
              </a:rPr>
              <a:t>         Authors: Chen, L., et al.</a:t>
            </a:r>
          </a:p>
          <a:p>
            <a:pPr>
              <a:lnSpc>
                <a:spcPts val="3656"/>
              </a:lnSpc>
            </a:pPr>
            <a:r>
              <a:rPr lang="en-US" sz="2611">
                <a:solidFill>
                  <a:srgbClr val="01070A"/>
                </a:solidFill>
                <a:latin typeface="Canva Sans"/>
              </a:rPr>
              <a:t>        Journal/Conference: IEEE Transactions on Pattern Analysis and Machine   Intelligence, 40(12), 2937-2958.</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D73B8-F64E-4F9A-9724-AC97061AE2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686" y="-1104900"/>
            <a:ext cx="18973800" cy="11944350"/>
          </a:xfrm>
          <a:prstGeom prst="rect">
            <a:avLst/>
          </a:prstGeom>
        </p:spPr>
      </p:pic>
    </p:spTree>
    <p:extLst>
      <p:ext uri="{BB962C8B-B14F-4D97-AF65-F5344CB8AC3E}">
        <p14:creationId xmlns:p14="http://schemas.microsoft.com/office/powerpoint/2010/main" val="2801514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483</Words>
  <Application>Microsoft Office PowerPoint</Application>
  <PresentationFormat>Custom</PresentationFormat>
  <Paragraphs>75</Paragraphs>
  <Slides>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Arbutus Slab</vt:lpstr>
      <vt:lpstr>Canva Sans Bold</vt:lpstr>
      <vt:lpstr>Dosis</vt:lpstr>
      <vt:lpstr>Arial</vt:lpstr>
      <vt:lpstr>Josefin Sans</vt:lpstr>
      <vt:lpstr>Calibri</vt:lpstr>
      <vt:lpstr>Canva Sans</vt:lpstr>
      <vt:lpstr>Barlow Bold</vt:lpstr>
      <vt:lpstr>Quattrocento</vt:lpstr>
      <vt:lpstr>Carelia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Zeroth_Review_Major Project</dc:title>
  <cp:lastModifiedBy>BHUKYA VEERANNA</cp:lastModifiedBy>
  <cp:revision>5</cp:revision>
  <dcterms:created xsi:type="dcterms:W3CDTF">2006-08-16T00:00:00Z</dcterms:created>
  <dcterms:modified xsi:type="dcterms:W3CDTF">2024-02-05T04:13:50Z</dcterms:modified>
  <dc:identifier>DAF4Er1vWcQ</dc:identifier>
</cp:coreProperties>
</file>